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  <p:sldMasterId id="2147483716" r:id="rId5"/>
    <p:sldMasterId id="2147483673" r:id="rId6"/>
    <p:sldMasterId id="2147483725" r:id="rId7"/>
    <p:sldMasterId id="2147483737" r:id="rId8"/>
  </p:sldMasterIdLst>
  <p:notesMasterIdLst>
    <p:notesMasterId r:id="rId17"/>
  </p:notesMasterIdLst>
  <p:handoutMasterIdLst>
    <p:handoutMasterId r:id="rId18"/>
  </p:handoutMasterIdLst>
  <p:sldIdLst>
    <p:sldId id="265" r:id="rId9"/>
    <p:sldId id="4290" r:id="rId10"/>
    <p:sldId id="4295" r:id="rId11"/>
    <p:sldId id="4291" r:id="rId12"/>
    <p:sldId id="4292" r:id="rId13"/>
    <p:sldId id="4294" r:id="rId14"/>
    <p:sldId id="4293" r:id="rId15"/>
    <p:sldId id="1742" r:id="rId16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FFFF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3" autoAdjust="0"/>
    <p:restoredTop sz="94452"/>
  </p:normalViewPr>
  <p:slideViewPr>
    <p:cSldViewPr snapToGrid="0">
      <p:cViewPr varScale="1">
        <p:scale>
          <a:sx n="98" d="100"/>
          <a:sy n="98" d="100"/>
        </p:scale>
        <p:origin x="200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80" y="108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slideMasters/slideMaster5.xml" Id="rId8" /><Relationship Type="http://schemas.openxmlformats.org/officeDocument/2006/relationships/slide" Target="slides/slide5.xml" Id="rId13" /><Relationship Type="http://schemas.openxmlformats.org/officeDocument/2006/relationships/handoutMaster" Target="handoutMasters/handoutMaster1.xml" Id="rId18" /><Relationship Type="http://schemas.openxmlformats.org/officeDocument/2006/relationships/customXml" Target="../customXml/item3.xml" Id="rId3" /><Relationship Type="http://schemas.openxmlformats.org/officeDocument/2006/relationships/theme" Target="theme/theme1.xml" Id="rId21" /><Relationship Type="http://schemas.openxmlformats.org/officeDocument/2006/relationships/slideMaster" Target="slideMasters/slideMaster4.xml" Id="rId7" /><Relationship Type="http://schemas.openxmlformats.org/officeDocument/2006/relationships/slide" Target="slides/slide4.xml" Id="rId12" /><Relationship Type="http://schemas.openxmlformats.org/officeDocument/2006/relationships/notesMaster" Target="notesMasters/notesMaster1.xml" Id="rId17" /><Relationship Type="http://schemas.openxmlformats.org/officeDocument/2006/relationships/customXml" Target="../customXml/item2.xml" Id="rId2" /><Relationship Type="http://schemas.openxmlformats.org/officeDocument/2006/relationships/slide" Target="slides/slide8.xml" Id="rId16" /><Relationship Type="http://schemas.openxmlformats.org/officeDocument/2006/relationships/viewProps" Target="viewProps.xml" Id="rId20" /><Relationship Type="http://schemas.openxmlformats.org/officeDocument/2006/relationships/customXml" Target="../customXml/item1.xml" Id="rId1" /><Relationship Type="http://schemas.openxmlformats.org/officeDocument/2006/relationships/slideMaster" Target="slideMasters/slideMaster3.xml" Id="rId6" /><Relationship Type="http://schemas.openxmlformats.org/officeDocument/2006/relationships/slide" Target="slides/slide3.xml" Id="rId11" /><Relationship Type="http://schemas.openxmlformats.org/officeDocument/2006/relationships/slideMaster" Target="slideMasters/slideMaster2.xml" Id="rId5" /><Relationship Type="http://schemas.openxmlformats.org/officeDocument/2006/relationships/slide" Target="slides/slide7.xml" Id="rId15" /><Relationship Type="http://schemas.openxmlformats.org/officeDocument/2006/relationships/slide" Target="slides/slide2.xml" Id="rId10" /><Relationship Type="http://schemas.openxmlformats.org/officeDocument/2006/relationships/presProps" Target="presProps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1.xml" Id="rId9" /><Relationship Type="http://schemas.openxmlformats.org/officeDocument/2006/relationships/slide" Target="slides/slide6.xml" Id="rId14" /><Relationship Type="http://schemas.openxmlformats.org/officeDocument/2006/relationships/tableStyles" Target="tableStyles.xml" Id="rId22" /><Relationship Type="http://schemas.openxmlformats.org/officeDocument/2006/relationships/customXml" Target="/customXML/item4.xml" Id="R0360aa43a24f462c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6AD220-6665-40DD-AF04-936517170C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BEDF4A-E683-4ABE-8ABF-550287A38C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D10BC-69DD-44AB-9E51-1A237CF22AAC}" type="datetimeFigureOut">
              <a:rPr lang="en-AU" smtClean="0"/>
              <a:t>27/6/2024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2A949-6E88-4C13-B13C-918D2420C4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4F0694-5863-45A4-AB19-48AF92ACBF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17B41-C65F-4010-9BC2-3340061E81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8599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9808D-E1E4-4D3A-BCBB-BB35CBE0772D}" type="datetimeFigureOut">
              <a:rPr lang="en-AU" smtClean="0"/>
              <a:t>27/6/2024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748D3-8E76-4B05-8D0D-EC7E9DA48D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162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748D3-8E76-4B05-8D0D-EC7E9DA48D8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9424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 from: https://</a:t>
            </a:r>
            <a:r>
              <a:rPr lang="en-AU" dirty="0" err="1"/>
              <a:t>towardsdatascience.com</a:t>
            </a:r>
            <a:r>
              <a:rPr lang="en-AU" dirty="0"/>
              <a:t>/sensitivity-analysis-for-unobserved-confounding-465970a969e0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748D3-8E76-4B05-8D0D-EC7E9DA48D8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7933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748D3-8E76-4B05-8D0D-EC7E9DA48D8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971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5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92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22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D942E2-BAD8-FC47-AC93-B2BB6BCAFF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UniSA New Portrait 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971" y="787401"/>
            <a:ext cx="1718059" cy="1374447"/>
          </a:xfrm>
          <a:prstGeom prst="rect">
            <a:avLst/>
          </a:prstGeom>
        </p:spPr>
      </p:pic>
      <p:sp>
        <p:nvSpPr>
          <p:cNvPr id="4" name="Rectangle 8"/>
          <p:cNvSpPr>
            <a:spLocks noGrp="1" noChangeArrowheads="1"/>
          </p:cNvSpPr>
          <p:nvPr>
            <p:ph type="ctrTitle" sz="quarter" hasCustomPrompt="1"/>
          </p:nvPr>
        </p:nvSpPr>
        <p:spPr bwMode="auto">
          <a:xfrm>
            <a:off x="1810786" y="2912534"/>
            <a:ext cx="8582777" cy="112437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5867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1821805" y="4443773"/>
            <a:ext cx="8571769" cy="166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4267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text or delete if not required</a:t>
            </a:r>
          </a:p>
        </p:txBody>
      </p:sp>
    </p:spTree>
    <p:extLst>
      <p:ext uri="{BB962C8B-B14F-4D97-AF65-F5344CB8AC3E}">
        <p14:creationId xmlns:p14="http://schemas.microsoft.com/office/powerpoint/2010/main" val="559759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: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8CBD54-DF40-5146-A631-26A8BE439F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2667"/>
            <a:ext cx="12192000" cy="1185333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54957" y="571503"/>
            <a:ext cx="11054537" cy="8636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buNone/>
              <a:defRPr sz="4800" b="1" baseline="0">
                <a:solidFill>
                  <a:srgbClr val="054A89"/>
                </a:solidFill>
              </a:defRPr>
            </a:lvl1pPr>
          </a:lstStyle>
          <a:p>
            <a:pPr lvl="0"/>
            <a:r>
              <a:rPr lang="en-US" dirty="0"/>
              <a:t>Type heading here</a:t>
            </a:r>
            <a:endParaRPr lang="en-AU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54946" y="1727207"/>
            <a:ext cx="11041001" cy="3339247"/>
          </a:xfrm>
          <a:prstGeom prst="rect">
            <a:avLst/>
          </a:prstGeom>
        </p:spPr>
        <p:txBody>
          <a:bodyPr/>
          <a:lstStyle>
            <a:lvl1pPr marL="457189" indent="-45718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</a:defRPr>
            </a:lvl1pPr>
            <a:lvl2pPr>
              <a:defRPr sz="2667"/>
            </a:lvl2pPr>
            <a:lvl3pPr marL="1523962" indent="-304792">
              <a:buFont typeface="Arial" panose="020B0604020202020204" pitchFamily="34" charset="0"/>
              <a:buChar char="»"/>
              <a:defRPr sz="2667"/>
            </a:lvl3pPr>
          </a:lstStyle>
          <a:p>
            <a:pPr lvl="0"/>
            <a:r>
              <a:rPr lang="en-US" dirty="0"/>
              <a:t>Type text here</a:t>
            </a:r>
          </a:p>
          <a:p>
            <a:pPr lvl="1"/>
            <a:r>
              <a:rPr lang="en-US" dirty="0"/>
              <a:t>Second level if required</a:t>
            </a:r>
          </a:p>
          <a:p>
            <a:pPr lvl="2"/>
            <a:r>
              <a:rPr lang="en-US" dirty="0"/>
              <a:t>Third level if required</a:t>
            </a:r>
            <a:endParaRPr lang="en-AU" dirty="0"/>
          </a:p>
        </p:txBody>
      </p:sp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DD937458-45F1-495B-BB9E-B2F67C15C0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509" y="5802881"/>
            <a:ext cx="2889509" cy="9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3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oter: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8CBD54-DF40-5146-A631-26A8BE439F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2667"/>
            <a:ext cx="12192000" cy="1185333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54957" y="571503"/>
            <a:ext cx="11054537" cy="8636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buNone/>
              <a:defRPr sz="4800" b="1" baseline="0">
                <a:solidFill>
                  <a:srgbClr val="054A89"/>
                </a:solidFill>
              </a:defRPr>
            </a:lvl1pPr>
          </a:lstStyle>
          <a:p>
            <a:pPr lvl="0"/>
            <a:r>
              <a:rPr lang="en-US" dirty="0"/>
              <a:t>Type heading here</a:t>
            </a:r>
            <a:endParaRPr lang="en-AU" dirty="0"/>
          </a:p>
        </p:txBody>
      </p:sp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DD937458-45F1-495B-BB9E-B2F67C15C0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509" y="5802881"/>
            <a:ext cx="2889509" cy="96723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ED7EF7-DA4F-4DA5-AA97-F23C1E91C2F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5625" y="1836738"/>
            <a:ext cx="11053763" cy="37480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6510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8CBD54-DF40-5146-A631-26A8BE439F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2667"/>
            <a:ext cx="12192000" cy="1185333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54957" y="571503"/>
            <a:ext cx="11054537" cy="8636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buNone/>
              <a:defRPr sz="4800" b="1" baseline="0">
                <a:solidFill>
                  <a:srgbClr val="054A89"/>
                </a:solidFill>
              </a:defRPr>
            </a:lvl1pPr>
          </a:lstStyle>
          <a:p>
            <a:pPr lvl="0"/>
            <a:r>
              <a:rPr lang="en-US" dirty="0"/>
              <a:t>Type heading here</a:t>
            </a:r>
            <a:endParaRPr lang="en-AU" dirty="0"/>
          </a:p>
        </p:txBody>
      </p:sp>
      <p:pic>
        <p:nvPicPr>
          <p:cNvPr id="6" name="Picture 5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40A8D0FA-3D67-4CAD-B025-9099A8F14A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509" y="5802881"/>
            <a:ext cx="2889509" cy="9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03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:Text left/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20FB18-372E-8048-B367-776BEFCD7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2667"/>
            <a:ext cx="12192000" cy="1185333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3885" y="-1"/>
            <a:ext cx="6098116" cy="5702300"/>
          </a:xfrm>
          <a:prstGeom prst="rect">
            <a:avLst/>
          </a:prstGeom>
        </p:spPr>
        <p:txBody>
          <a:bodyPr anchor="ctr"/>
          <a:lstStyle>
            <a:lvl1pPr marL="0" marR="0" indent="0" algn="ctr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i="1">
                <a:solidFill>
                  <a:srgbClr val="E632C0"/>
                </a:solidFill>
              </a:defRPr>
            </a:lvl1pPr>
          </a:lstStyle>
          <a:p>
            <a:r>
              <a:rPr lang="en-US" dirty="0"/>
              <a:t>Drag or insert image/chart/table to placeholder. Or c</a:t>
            </a:r>
            <a:r>
              <a:rPr lang="en-AU" dirty="0"/>
              <a:t>lick </a:t>
            </a:r>
            <a:br>
              <a:rPr lang="en-AU" dirty="0"/>
            </a:br>
            <a:r>
              <a:rPr lang="en-AU" dirty="0"/>
              <a:t>icon to add.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54957" y="571503"/>
            <a:ext cx="5094004" cy="8636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buNone/>
              <a:defRPr sz="4800" b="1">
                <a:solidFill>
                  <a:srgbClr val="054A89"/>
                </a:solidFill>
              </a:defRPr>
            </a:lvl1pPr>
          </a:lstStyle>
          <a:p>
            <a:pPr lvl="0"/>
            <a:r>
              <a:rPr lang="en-US" dirty="0"/>
              <a:t>Type heading</a:t>
            </a:r>
            <a:endParaRPr lang="en-A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54946" y="1727208"/>
            <a:ext cx="5080468" cy="3352793"/>
          </a:xfrm>
          <a:prstGeom prst="rect">
            <a:avLst/>
          </a:prstGeom>
        </p:spPr>
        <p:txBody>
          <a:bodyPr/>
          <a:lstStyle>
            <a:lvl1pPr marL="457189" indent="-457189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Type text here</a:t>
            </a:r>
            <a:endParaRPr lang="en-AU" dirty="0"/>
          </a:p>
        </p:txBody>
      </p:sp>
      <p:pic>
        <p:nvPicPr>
          <p:cNvPr id="9" name="Picture 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0C53398-C8F2-4668-9FE7-5741F5BCB2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509" y="5802881"/>
            <a:ext cx="2889509" cy="9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51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:Text right/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D5B3DD-81C4-9F4B-B660-B393B3F43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2667"/>
            <a:ext cx="12192000" cy="1185333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6096000" cy="5698067"/>
          </a:xfrm>
          <a:prstGeom prst="rect">
            <a:avLst/>
          </a:prstGeom>
        </p:spPr>
        <p:txBody>
          <a:bodyPr anchor="ctr"/>
          <a:lstStyle>
            <a:lvl1pPr marL="0" marR="0" indent="0" algn="ctr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i="1">
                <a:solidFill>
                  <a:srgbClr val="E632C0"/>
                </a:solidFill>
              </a:defRPr>
            </a:lvl1pPr>
          </a:lstStyle>
          <a:p>
            <a:r>
              <a:rPr lang="en-US" dirty="0"/>
              <a:t>Drag or insert image/chart/table to placeholder. Or c</a:t>
            </a:r>
            <a:r>
              <a:rPr lang="en-AU" dirty="0"/>
              <a:t>lick </a:t>
            </a:r>
            <a:br>
              <a:rPr lang="en-AU" dirty="0"/>
            </a:br>
            <a:r>
              <a:rPr lang="en-AU" dirty="0"/>
              <a:t>icon to add.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596770" y="571503"/>
            <a:ext cx="5094004" cy="8636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buNone/>
              <a:defRPr sz="4800" b="1">
                <a:solidFill>
                  <a:srgbClr val="054A89"/>
                </a:solidFill>
              </a:defRPr>
            </a:lvl1pPr>
          </a:lstStyle>
          <a:p>
            <a:pPr lvl="0"/>
            <a:r>
              <a:rPr lang="en-US" dirty="0"/>
              <a:t>Type heading</a:t>
            </a:r>
            <a:endParaRPr lang="en-A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596759" y="1727208"/>
            <a:ext cx="5080468" cy="3352793"/>
          </a:xfrm>
          <a:prstGeom prst="rect">
            <a:avLst/>
          </a:prstGeom>
        </p:spPr>
        <p:txBody>
          <a:bodyPr/>
          <a:lstStyle>
            <a:lvl1pPr marL="457189" indent="-457189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Type text here</a:t>
            </a:r>
            <a:endParaRPr lang="en-AU" dirty="0"/>
          </a:p>
        </p:txBody>
      </p:sp>
      <p:pic>
        <p:nvPicPr>
          <p:cNvPr id="9" name="Picture 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4C88E657-8C48-4D3D-8E12-C0396129AA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509" y="5802881"/>
            <a:ext cx="2889509" cy="9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92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: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C448AA-A810-3541-838F-89503E9EE5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2667"/>
            <a:ext cx="12192000" cy="118533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2000" cy="568642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i="1" baseline="0">
                <a:solidFill>
                  <a:srgbClr val="E632C0"/>
                </a:solidFill>
              </a:defRPr>
            </a:lvl1pPr>
          </a:lstStyle>
          <a:p>
            <a:r>
              <a:rPr lang="en-US" dirty="0"/>
              <a:t>Drag or insert image/chart/table </a:t>
            </a:r>
          </a:p>
          <a:p>
            <a:r>
              <a:rPr lang="en-US" dirty="0"/>
              <a:t>to placeholder. </a:t>
            </a:r>
          </a:p>
          <a:p>
            <a:r>
              <a:rPr lang="en-US" dirty="0"/>
              <a:t>Or c</a:t>
            </a:r>
            <a:r>
              <a:rPr lang="en-AU" dirty="0"/>
              <a:t>lick icon to add.</a:t>
            </a:r>
          </a:p>
        </p:txBody>
      </p:sp>
      <p:pic>
        <p:nvPicPr>
          <p:cNvPr id="6" name="Picture 5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5D06285F-A643-4362-8205-124211FBC5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509" y="5802881"/>
            <a:ext cx="2889509" cy="9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17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: heading and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B5293-C01E-AE4B-B09A-72C45EC0AC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2667"/>
            <a:ext cx="12192000" cy="118533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663450"/>
            <a:ext cx="12192000" cy="402297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i="1" baseline="0">
                <a:solidFill>
                  <a:srgbClr val="E632C0"/>
                </a:solidFill>
              </a:defRPr>
            </a:lvl1pPr>
          </a:lstStyle>
          <a:p>
            <a:r>
              <a:rPr lang="en-US" dirty="0"/>
              <a:t>Drag or insert image/chart/table </a:t>
            </a:r>
          </a:p>
          <a:p>
            <a:r>
              <a:rPr lang="en-US"/>
              <a:t>to </a:t>
            </a:r>
            <a:r>
              <a:rPr lang="en-US" dirty="0"/>
              <a:t>placeholder</a:t>
            </a:r>
            <a:r>
              <a:rPr lang="en-US"/>
              <a:t>. </a:t>
            </a:r>
          </a:p>
          <a:p>
            <a:r>
              <a:rPr lang="en-US"/>
              <a:t>Or </a:t>
            </a:r>
            <a:r>
              <a:rPr lang="en-US" dirty="0"/>
              <a:t>c</a:t>
            </a:r>
            <a:r>
              <a:rPr lang="en-AU" dirty="0"/>
              <a:t>lick icon to add.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54957" y="571503"/>
            <a:ext cx="11054537" cy="8636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buNone/>
              <a:defRPr sz="4800" b="1" baseline="0">
                <a:solidFill>
                  <a:srgbClr val="054A89"/>
                </a:solidFill>
                <a:latin typeface="Altis UniSA" panose="020B0603030000000003" pitchFamily="34" charset="77"/>
              </a:defRPr>
            </a:lvl1pPr>
          </a:lstStyle>
          <a:p>
            <a:pPr lvl="0"/>
            <a:r>
              <a:rPr lang="en-US" dirty="0"/>
              <a:t>Type heading here</a:t>
            </a:r>
            <a:endParaRPr lang="en-AU" dirty="0"/>
          </a:p>
        </p:txBody>
      </p:sp>
      <p:pic>
        <p:nvPicPr>
          <p:cNvPr id="8" name="Picture 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09A5E6C-1B4C-4E98-8694-4E130D5C3C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509" y="5802881"/>
            <a:ext cx="2889509" cy="9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C4E9D59-6F49-4385-AC33-B475FA595A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0509" y="5802881"/>
            <a:ext cx="2889509" cy="9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4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8EBF3C-6C79-414F-B2F0-C45AE2BA7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SA New Portrait 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379" y="1205608"/>
            <a:ext cx="2779243" cy="2223393"/>
          </a:xfrm>
          <a:prstGeom prst="rect">
            <a:avLst/>
          </a:prstGeom>
        </p:spPr>
      </p:pic>
      <p:pic>
        <p:nvPicPr>
          <p:cNvPr id="6" name="Picture 5" descr="UniSA New Portrait 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379" y="1205608"/>
            <a:ext cx="2779243" cy="2223393"/>
          </a:xfrm>
          <a:prstGeom prst="rect">
            <a:avLst/>
          </a:prstGeom>
        </p:spPr>
      </p:pic>
      <p:sp>
        <p:nvSpPr>
          <p:cNvPr id="9" name="Rectangle 11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1" y="4443773"/>
            <a:ext cx="12191999" cy="166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4267" baseline="0">
                <a:solidFill>
                  <a:schemeClr val="bg1"/>
                </a:solidFill>
                <a:latin typeface="Altis UniSA" panose="020B0603030000000003" pitchFamily="34" charset="77"/>
              </a:defRPr>
            </a:lvl1pPr>
          </a:lstStyle>
          <a:p>
            <a:r>
              <a:rPr lang="en-US" dirty="0"/>
              <a:t>Insert text or delete if not required</a:t>
            </a:r>
          </a:p>
        </p:txBody>
      </p:sp>
    </p:spTree>
    <p:extLst>
      <p:ext uri="{BB962C8B-B14F-4D97-AF65-F5344CB8AC3E}">
        <p14:creationId xmlns:p14="http://schemas.microsoft.com/office/powerpoint/2010/main" val="3641877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6464301"/>
            <a:ext cx="12192000" cy="393700"/>
          </a:xfrm>
          <a:prstGeom prst="rect">
            <a:avLst/>
          </a:prstGeom>
          <a:solidFill>
            <a:srgbClr val="0034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412026" y="6464301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D5376DB-BB7A-D944-99AB-1D73FDD70E06}" type="slidenum">
              <a:rPr lang="en-US" sz="2400" smtClean="0"/>
              <a:t>‹#›</a:t>
            </a:fld>
            <a:endParaRPr lang="en-US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16001" y="1600200"/>
            <a:ext cx="10396025" cy="4648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7E40458-A8AE-4F29-AEA1-AB447C2CD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387" y="5497068"/>
            <a:ext cx="2889509" cy="9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49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6464301"/>
            <a:ext cx="12192000" cy="393700"/>
          </a:xfrm>
          <a:prstGeom prst="rect">
            <a:avLst/>
          </a:prstGeom>
          <a:solidFill>
            <a:srgbClr val="0034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1B9BDF0-3ACF-4406-B10B-02D485A06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387" y="5497068"/>
            <a:ext cx="2889509" cy="9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9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0" y="4916074"/>
            <a:ext cx="12184640" cy="194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69000" cy="5410200"/>
          </a:xfrm>
          <a:custGeom>
            <a:avLst/>
            <a:gdLst>
              <a:gd name="connsiteX0" fmla="*/ 0 w 4476750"/>
              <a:gd name="connsiteY0" fmla="*/ 0 h 6858000"/>
              <a:gd name="connsiteX1" fmla="*/ 4476750 w 4476750"/>
              <a:gd name="connsiteY1" fmla="*/ 0 h 6858000"/>
              <a:gd name="connsiteX2" fmla="*/ 4476750 w 4476750"/>
              <a:gd name="connsiteY2" fmla="*/ 6858000 h 6858000"/>
              <a:gd name="connsiteX3" fmla="*/ 0 w 4476750"/>
              <a:gd name="connsiteY3" fmla="*/ 6858000 h 6858000"/>
              <a:gd name="connsiteX4" fmla="*/ 0 w 4476750"/>
              <a:gd name="connsiteY4" fmla="*/ 0 h 6858000"/>
              <a:gd name="connsiteX0" fmla="*/ 0 w 4476750"/>
              <a:gd name="connsiteY0" fmla="*/ 0 h 6858000"/>
              <a:gd name="connsiteX1" fmla="*/ 4476750 w 4476750"/>
              <a:gd name="connsiteY1" fmla="*/ 0 h 6858000"/>
              <a:gd name="connsiteX2" fmla="*/ 4476750 w 4476750"/>
              <a:gd name="connsiteY2" fmla="*/ 6858000 h 6858000"/>
              <a:gd name="connsiteX3" fmla="*/ 0 w 4476750"/>
              <a:gd name="connsiteY3" fmla="*/ 4914900 h 6858000"/>
              <a:gd name="connsiteX4" fmla="*/ 0 w 4476750"/>
              <a:gd name="connsiteY4" fmla="*/ 0 h 6858000"/>
              <a:gd name="connsiteX0" fmla="*/ 0 w 4476750"/>
              <a:gd name="connsiteY0" fmla="*/ 0 h 5429250"/>
              <a:gd name="connsiteX1" fmla="*/ 4476750 w 4476750"/>
              <a:gd name="connsiteY1" fmla="*/ 0 h 5429250"/>
              <a:gd name="connsiteX2" fmla="*/ 4476750 w 4476750"/>
              <a:gd name="connsiteY2" fmla="*/ 5429250 h 5429250"/>
              <a:gd name="connsiteX3" fmla="*/ 0 w 4476750"/>
              <a:gd name="connsiteY3" fmla="*/ 4914900 h 5429250"/>
              <a:gd name="connsiteX4" fmla="*/ 0 w 4476750"/>
              <a:gd name="connsiteY4" fmla="*/ 0 h 5429250"/>
              <a:gd name="connsiteX0" fmla="*/ 0 w 4476750"/>
              <a:gd name="connsiteY0" fmla="*/ 0 h 5429250"/>
              <a:gd name="connsiteX1" fmla="*/ 4476750 w 4476750"/>
              <a:gd name="connsiteY1" fmla="*/ 0 h 5429250"/>
              <a:gd name="connsiteX2" fmla="*/ 4476750 w 4476750"/>
              <a:gd name="connsiteY2" fmla="*/ 5429250 h 5429250"/>
              <a:gd name="connsiteX3" fmla="*/ 0 w 4476750"/>
              <a:gd name="connsiteY3" fmla="*/ 4924425 h 5429250"/>
              <a:gd name="connsiteX4" fmla="*/ 0 w 4476750"/>
              <a:gd name="connsiteY4" fmla="*/ 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5429250">
                <a:moveTo>
                  <a:pt x="0" y="0"/>
                </a:moveTo>
                <a:lnTo>
                  <a:pt x="4476750" y="0"/>
                </a:lnTo>
                <a:lnTo>
                  <a:pt x="4476750" y="5429250"/>
                </a:lnTo>
                <a:lnTo>
                  <a:pt x="0" y="492442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426200" y="266701"/>
            <a:ext cx="5486400" cy="666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000C8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426200" y="981076"/>
            <a:ext cx="5486400" cy="395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Text</a:t>
            </a:r>
            <a:endParaRPr lang="en-AU" dirty="0"/>
          </a:p>
        </p:txBody>
      </p:sp>
      <p:pic>
        <p:nvPicPr>
          <p:cNvPr id="12" name="Picture 11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E1785E03-E361-4026-ADCB-BB18060CD9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509" y="5802881"/>
            <a:ext cx="2889509" cy="9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59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all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82C0D04-14CE-4EC1-BBFA-D4779E3D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2" y="428627"/>
            <a:ext cx="11010900" cy="6477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en-AU" sz="4800" b="1" dirty="0">
                <a:solidFill>
                  <a:srgbClr val="0033CC"/>
                </a:solidFill>
                <a:latin typeface="+mj-lt"/>
                <a:ea typeface="Arial" pitchFamily="-65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3"/>
          <a:stretch/>
        </p:blipFill>
        <p:spPr bwMode="auto">
          <a:xfrm>
            <a:off x="0" y="6015601"/>
            <a:ext cx="12192000" cy="84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C7EA1C-976C-4F5D-B14A-DD12558DCAF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6102" y="1295400"/>
            <a:ext cx="11010900" cy="45404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3200"/>
            </a:lvl1pPr>
            <a:lvl2pPr>
              <a:lnSpc>
                <a:spcPct val="100000"/>
              </a:lnSpc>
              <a:spcBef>
                <a:spcPts val="0"/>
              </a:spcBef>
              <a:defRPr sz="2800"/>
            </a:lvl2pPr>
            <a:lvl3pPr>
              <a:lnSpc>
                <a:spcPct val="100000"/>
              </a:lnSpc>
              <a:spcBef>
                <a:spcPts val="0"/>
              </a:spcBef>
              <a:defRPr sz="2400"/>
            </a:lvl3pPr>
            <a:lvl4pPr>
              <a:lnSpc>
                <a:spcPct val="114000"/>
              </a:lnSpc>
              <a:defRPr sz="1600"/>
            </a:lvl4pPr>
            <a:lvl5pPr>
              <a:lnSpc>
                <a:spcPct val="114000"/>
              </a:lnSpc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pic>
        <p:nvPicPr>
          <p:cNvPr id="11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5B7DAAEE-DD4F-4730-89CB-1845E3941D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660" y="6054948"/>
            <a:ext cx="2307984" cy="77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1079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1" y="1196975"/>
            <a:ext cx="11055351" cy="5184775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2000" b="0"/>
            </a:lvl1pPr>
            <a:lvl2pPr>
              <a:buSzPct val="120000"/>
              <a:buFont typeface="Arial" pitchFamily="34" charset="0"/>
              <a:buChar char="•"/>
              <a:defRPr sz="2000"/>
            </a:lvl2pPr>
            <a:lvl3pPr>
              <a:defRPr sz="2000"/>
            </a:lvl3pPr>
          </a:lstStyle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264651" y="6453188"/>
            <a:ext cx="2880783" cy="3603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A20AA-ED81-4064-9155-C096373A6458}" type="slidenum">
              <a:rPr lang="en-US" noProof="0" smtClean="0"/>
              <a:pPr>
                <a:defRPr/>
              </a:pPr>
              <a:t>‹#›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5100" y="112713"/>
            <a:ext cx="11455400" cy="744537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89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2924" y="1721933"/>
            <a:ext cx="6426009" cy="2287011"/>
          </a:xfrm>
        </p:spPr>
        <p:txBody>
          <a:bodyPr>
            <a:normAutofit/>
          </a:bodyPr>
          <a:lstStyle>
            <a:lvl1pPr algn="l">
              <a:defRPr sz="4267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2922" y="4062238"/>
            <a:ext cx="6426009" cy="1576561"/>
          </a:xfrm>
        </p:spPr>
        <p:txBody>
          <a:bodyPr/>
          <a:lstStyle>
            <a:lvl1pPr marL="0" indent="0" algn="l">
              <a:buNone/>
              <a:defRPr>
                <a:solidFill>
                  <a:srgbClr val="00305E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A6CB-A4E3-0848-8F9A-BF90BB27A0ED}" type="slidenum">
              <a:r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8143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2924" y="1721933"/>
            <a:ext cx="6426009" cy="2287011"/>
          </a:xfrm>
        </p:spPr>
        <p:txBody>
          <a:bodyPr>
            <a:normAutofit/>
          </a:bodyPr>
          <a:lstStyle>
            <a:lvl1pPr algn="l">
              <a:defRPr sz="4267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2922" y="4062238"/>
            <a:ext cx="6426009" cy="1576561"/>
          </a:xfrm>
        </p:spPr>
        <p:txBody>
          <a:bodyPr/>
          <a:lstStyle>
            <a:lvl1pPr marL="0" indent="0" algn="l">
              <a:buNone/>
              <a:defRPr>
                <a:solidFill>
                  <a:srgbClr val="00305E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A6CB-A4E3-0848-8F9A-BF90BB27A0ED}" type="slidenum">
              <a:r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425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A6CB-A4E3-0848-8F9A-BF90BB27A0ED}" type="slidenum">
              <a:r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59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272819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A6CB-A4E3-0848-8F9A-BF90BB27A0ED}" type="slidenum">
              <a:r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104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7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A6CB-A4E3-0848-8F9A-BF90BB27A0ED}" type="slidenum">
              <a:r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31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10155654" y="1790702"/>
            <a:ext cx="990599" cy="304799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8951588" y="3225318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5367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: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8CBD54-DF40-5146-A631-26A8BE439F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2667"/>
            <a:ext cx="12192000" cy="1185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8" y="6006075"/>
            <a:ext cx="1889101" cy="561524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54957" y="571503"/>
            <a:ext cx="11054537" cy="8636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buNone/>
              <a:defRPr sz="4800" b="1" baseline="0">
                <a:solidFill>
                  <a:srgbClr val="054A89"/>
                </a:solidFill>
              </a:defRPr>
            </a:lvl1pPr>
          </a:lstStyle>
          <a:p>
            <a:pPr lvl="0"/>
            <a:r>
              <a:rPr lang="en-US" dirty="0"/>
              <a:t>Type heading here</a:t>
            </a:r>
            <a:endParaRPr lang="en-AU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54946" y="1727207"/>
            <a:ext cx="11041001" cy="3339247"/>
          </a:xfrm>
          <a:prstGeom prst="rect">
            <a:avLst/>
          </a:prstGeom>
        </p:spPr>
        <p:txBody>
          <a:bodyPr/>
          <a:lstStyle>
            <a:lvl1pPr marL="457189" indent="-45718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3200" b="0" baseline="0">
                <a:solidFill>
                  <a:schemeClr val="tx1"/>
                </a:solidFill>
              </a:defRPr>
            </a:lvl1pPr>
            <a:lvl2pPr>
              <a:defRPr sz="2667"/>
            </a:lvl2pPr>
            <a:lvl3pPr marL="1523962" indent="-304792">
              <a:buFont typeface="Arial" panose="020B0604020202020204" pitchFamily="34" charset="0"/>
              <a:buChar char="»"/>
              <a:defRPr sz="2667"/>
            </a:lvl3pPr>
          </a:lstStyle>
          <a:p>
            <a:pPr lvl="0"/>
            <a:r>
              <a:rPr lang="en-US" dirty="0"/>
              <a:t>Type text here</a:t>
            </a:r>
          </a:p>
          <a:p>
            <a:pPr lvl="1"/>
            <a:r>
              <a:rPr lang="en-US" dirty="0"/>
              <a:t>Second level if required</a:t>
            </a:r>
          </a:p>
          <a:p>
            <a:pPr lvl="2"/>
            <a:r>
              <a:rPr lang="en-US" dirty="0"/>
              <a:t>Third level if required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1E933F-61ED-E743-BC99-94FCC92DDE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18041" y="5784321"/>
            <a:ext cx="1868116" cy="96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1112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B9BEC98C-09F0-F742-AB30-205EB63D7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6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B49165-B543-054D-9FDB-E39747D7E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57"/>
            <a:ext cx="10515600" cy="74323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623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F0D08D-CA99-644B-B90D-451624476B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6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DEF5FE-89B7-E743-82F8-3B7F8BE08F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9083" y="651994"/>
            <a:ext cx="10515600" cy="6847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Master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86F8170-CC2A-884C-9175-8877DBDE47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9083" y="1488640"/>
            <a:ext cx="4800000" cy="50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4415798-1626-ED44-AA80-3DD30C4AF4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84265" y="1480171"/>
            <a:ext cx="4800000" cy="50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279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281DE1-0233-014B-B408-AD8333D5E2F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to add image and send to back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51994"/>
            <a:ext cx="10515600" cy="684741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329309-5B74-8E4D-8F06-BB341DD579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435101"/>
            <a:ext cx="9336616" cy="9101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25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05FBF43-4FB4-48D9-BB47-15826FE7C1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062" y="5976756"/>
            <a:ext cx="2167132" cy="725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36CC4D-E0E0-6B42-B5BC-D4678C3B7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7116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51993"/>
            <a:ext cx="4316896" cy="30586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EDBC9D-23D1-0744-8AA8-119C3BC565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047" y="3862732"/>
            <a:ext cx="4339919" cy="9787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second line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281DE1-0233-014B-B408-AD8333D5E2F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79446" y="0"/>
            <a:ext cx="7112553" cy="6858000"/>
          </a:xfrm>
        </p:spPr>
        <p:txBody>
          <a:bodyPr/>
          <a:lstStyle/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93776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36CC4D-E0E0-6B42-B5BC-D4678C3B7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9160" y="0"/>
            <a:ext cx="70528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559" y="651993"/>
            <a:ext cx="5361972" cy="30586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EDBC9D-23D1-0744-8AA8-119C3BC565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7207" y="3862732"/>
            <a:ext cx="5398191" cy="9787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second line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281DE1-0233-014B-B408-AD8333D5E2F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5139160" cy="6858000"/>
          </a:xfrm>
        </p:spPr>
        <p:txBody>
          <a:bodyPr/>
          <a:lstStyle/>
          <a:p>
            <a:r>
              <a:rPr lang="en-US"/>
              <a:t>Click to add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35829-B633-482A-B5AC-8F2B3BB3D5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214" y="5918760"/>
            <a:ext cx="2167132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4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001BE6-5BE4-2742-B208-F21A8450E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19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001BE6-5BE4-2742-B208-F21A8450E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283474-BB3A-C045-9853-9A9A496DF2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019" y="1499789"/>
            <a:ext cx="3875963" cy="387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2251" y="5861050"/>
            <a:ext cx="1591733" cy="996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16" y="571480"/>
            <a:ext cx="10477531" cy="114300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A408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16" y="1897042"/>
            <a:ext cx="10477531" cy="4525963"/>
          </a:xfrm>
        </p:spPr>
        <p:txBody>
          <a:bodyPr/>
          <a:lstStyle>
            <a:lvl1pPr>
              <a:defRPr>
                <a:solidFill>
                  <a:srgbClr val="676767"/>
                </a:solidFill>
              </a:defRPr>
            </a:lvl1pPr>
            <a:lvl2pPr>
              <a:defRPr>
                <a:solidFill>
                  <a:srgbClr val="676767"/>
                </a:solidFill>
              </a:defRPr>
            </a:lvl2pPr>
            <a:lvl3pPr>
              <a:defRPr>
                <a:solidFill>
                  <a:srgbClr val="676767"/>
                </a:solidFill>
              </a:defRPr>
            </a:lvl3pPr>
            <a:lvl4pPr>
              <a:defRPr>
                <a:solidFill>
                  <a:srgbClr val="676767"/>
                </a:solidFill>
              </a:defRPr>
            </a:lvl4pPr>
            <a:lvl5pPr>
              <a:defRPr>
                <a:solidFill>
                  <a:srgbClr val="67676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810500" y="928687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A Service Oriented Architecture for Data Integration in Asset Management©CIEAM 2009</a:t>
            </a:r>
          </a:p>
        </p:txBody>
      </p:sp>
    </p:spTree>
    <p:extLst>
      <p:ext uri="{BB962C8B-B14F-4D97-AF65-F5344CB8AC3E}">
        <p14:creationId xmlns:p14="http://schemas.microsoft.com/office/powerpoint/2010/main" val="1962953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2251" y="5861050"/>
            <a:ext cx="1591733" cy="996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16" y="571480"/>
            <a:ext cx="10477531" cy="114300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A408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16" y="1897042"/>
            <a:ext cx="10477531" cy="4525963"/>
          </a:xfrm>
        </p:spPr>
        <p:txBody>
          <a:bodyPr/>
          <a:lstStyle>
            <a:lvl1pPr>
              <a:defRPr>
                <a:solidFill>
                  <a:srgbClr val="676767"/>
                </a:solidFill>
              </a:defRPr>
            </a:lvl1pPr>
            <a:lvl2pPr>
              <a:defRPr>
                <a:solidFill>
                  <a:srgbClr val="676767"/>
                </a:solidFill>
              </a:defRPr>
            </a:lvl2pPr>
            <a:lvl3pPr>
              <a:defRPr>
                <a:solidFill>
                  <a:srgbClr val="676767"/>
                </a:solidFill>
              </a:defRPr>
            </a:lvl3pPr>
            <a:lvl4pPr>
              <a:defRPr>
                <a:solidFill>
                  <a:srgbClr val="676767"/>
                </a:solidFill>
              </a:defRPr>
            </a:lvl4pPr>
            <a:lvl5pPr>
              <a:defRPr>
                <a:solidFill>
                  <a:srgbClr val="67676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810500" y="928687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A Service Oriented Architecture for Data Integration in Asset Management©CIEAM 2009</a:t>
            </a:r>
          </a:p>
        </p:txBody>
      </p:sp>
    </p:spTree>
    <p:extLst>
      <p:ext uri="{BB962C8B-B14F-4D97-AF65-F5344CB8AC3E}">
        <p14:creationId xmlns:p14="http://schemas.microsoft.com/office/powerpoint/2010/main" val="3072952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2251" y="5861050"/>
            <a:ext cx="1591733" cy="996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16" y="571480"/>
            <a:ext cx="10477531" cy="114300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A408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16" y="1897042"/>
            <a:ext cx="10477531" cy="4525963"/>
          </a:xfrm>
        </p:spPr>
        <p:txBody>
          <a:bodyPr/>
          <a:lstStyle>
            <a:lvl1pPr>
              <a:defRPr>
                <a:solidFill>
                  <a:srgbClr val="676767"/>
                </a:solidFill>
              </a:defRPr>
            </a:lvl1pPr>
            <a:lvl2pPr>
              <a:defRPr>
                <a:solidFill>
                  <a:srgbClr val="676767"/>
                </a:solidFill>
              </a:defRPr>
            </a:lvl2pPr>
            <a:lvl3pPr>
              <a:defRPr>
                <a:solidFill>
                  <a:srgbClr val="676767"/>
                </a:solidFill>
              </a:defRPr>
            </a:lvl3pPr>
            <a:lvl4pPr>
              <a:defRPr>
                <a:solidFill>
                  <a:srgbClr val="676767"/>
                </a:solidFill>
              </a:defRPr>
            </a:lvl4pPr>
            <a:lvl5pPr>
              <a:defRPr>
                <a:solidFill>
                  <a:srgbClr val="67676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810500" y="928687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A Service Oriented Architecture for Data Integration in Asset Management©CIEAM 2009</a:t>
            </a:r>
          </a:p>
        </p:txBody>
      </p:sp>
    </p:spTree>
    <p:extLst>
      <p:ext uri="{BB962C8B-B14F-4D97-AF65-F5344CB8AC3E}">
        <p14:creationId xmlns:p14="http://schemas.microsoft.com/office/powerpoint/2010/main" val="21888262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4BE1-9821-4FF5-890E-C9453CE67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267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0639D-9964-43E7-B57A-1A3F99D58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C2E9E-2B1F-4E26-A3C6-8AB83F3509DC}"/>
              </a:ext>
            </a:extLst>
          </p:cNvPr>
          <p:cNvSpPr txBox="1"/>
          <p:nvPr userDrawn="1"/>
        </p:nvSpPr>
        <p:spPr>
          <a:xfrm>
            <a:off x="5080000" y="6578600"/>
            <a:ext cx="23368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© MIMOSA 2020</a:t>
            </a:r>
          </a:p>
        </p:txBody>
      </p:sp>
    </p:spTree>
    <p:extLst>
      <p:ext uri="{BB962C8B-B14F-4D97-AF65-F5344CB8AC3E}">
        <p14:creationId xmlns:p14="http://schemas.microsoft.com/office/powerpoint/2010/main" val="33885594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FC90B-BF8E-43FD-A4CF-090945CB5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5277"/>
            <a:ext cx="10515600" cy="4911689"/>
          </a:xfrm>
        </p:spPr>
        <p:txBody>
          <a:bodyPr/>
          <a:lstStyle>
            <a:lvl2pPr marL="685766" indent="-228589">
              <a:buFont typeface="Wingdings" panose="05000000000000000000" pitchFamily="2" charset="2"/>
              <a:buChar char="Ø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A24EA2-803C-473F-BE7B-E8C263CD49C3}"/>
              </a:ext>
            </a:extLst>
          </p:cNvPr>
          <p:cNvSpPr txBox="1"/>
          <p:nvPr userDrawn="1"/>
        </p:nvSpPr>
        <p:spPr>
          <a:xfrm>
            <a:off x="5080000" y="6578600"/>
            <a:ext cx="23368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© MIMOSA 2020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5C6C58-F8BF-4804-BF85-226EA4C9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44529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0C82F-649F-4159-A763-2C9D60618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>
            <a:normAutofit/>
          </a:bodyPr>
          <a:lstStyle>
            <a:lvl1pPr>
              <a:defRPr sz="4267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1CE84-EDF0-438D-8FC7-4980D34DC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0033E-19B2-4CBA-A029-153B944A2FE0}"/>
              </a:ext>
            </a:extLst>
          </p:cNvPr>
          <p:cNvSpPr txBox="1"/>
          <p:nvPr userDrawn="1"/>
        </p:nvSpPr>
        <p:spPr>
          <a:xfrm>
            <a:off x="5080000" y="6578600"/>
            <a:ext cx="23368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© MIMOSA 2020</a:t>
            </a:r>
          </a:p>
        </p:txBody>
      </p:sp>
    </p:spTree>
    <p:extLst>
      <p:ext uri="{BB962C8B-B14F-4D97-AF65-F5344CB8AC3E}">
        <p14:creationId xmlns:p14="http://schemas.microsoft.com/office/powerpoint/2010/main" val="3195681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E8D7E-145C-41D5-B3CD-2E52C646C5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64513"/>
            <a:ext cx="5181600" cy="49124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E1696-A641-4D74-BBA9-C67957D1B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64513"/>
            <a:ext cx="5181600" cy="49124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5811D-0031-402A-A188-CEB6CDF7EA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fld id="{389D74B8-E183-4D5F-8FF0-9BC12328AC6F}" type="datetime3">
              <a:rPr lang="en-AU" sz="1867" b="1" smtClean="0">
                <a:solidFill>
                  <a:srgbClr val="E7E6E6"/>
                </a:solidFill>
                <a:latin typeface="Times New Roman" pitchFamily="18" charset="0"/>
                <a:cs typeface="Arial" charset="0"/>
              </a:rPr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t>27 June, 2024</a:t>
            </a:fld>
            <a:endParaRPr lang="en-AU" sz="1867" b="1" dirty="0">
              <a:solidFill>
                <a:srgbClr val="E7E6E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51117-983A-4456-9E9F-C1BDD639C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en-AU" b="1">
                <a:solidFill>
                  <a:prstClr val="black">
                    <a:tint val="75000"/>
                  </a:prstClr>
                </a:solidFill>
                <a:cs typeface="Arial" charset="0"/>
              </a:rPr>
              <a:t>© MIMOSA 2019</a:t>
            </a:r>
            <a:endParaRPr lang="en-AU" b="1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F93E7-7E10-45EC-8BB6-1401CD12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fld id="{62709F3B-979D-4AC5-81C6-C239DD355AAA}" type="slidenum">
              <a:rPr lang="en-AU" sz="1867" b="1" smtClean="0">
                <a:solidFill>
                  <a:srgbClr val="E7E6E6"/>
                </a:solidFill>
                <a:latin typeface="Times New Roman" pitchFamily="18" charset="0"/>
                <a:cs typeface="Arial" charset="0"/>
              </a:rPr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sz="1867" b="1" dirty="0">
              <a:solidFill>
                <a:srgbClr val="E7E6E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AED04DA-FD22-4AE8-9D23-FEC7B398F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1218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6A712-E70F-4E28-A377-F5D1086C0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25181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DA16B1-FC0C-4599-902A-E74887FCD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075725"/>
            <a:ext cx="5157787" cy="4113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4AB635-7DFF-4652-B68D-E54EB56D9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25181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98DC5-2487-40D3-B400-A991045A87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075725"/>
            <a:ext cx="5183188" cy="4113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3A10B-8CC9-4440-8AC5-749925216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fld id="{DF84970B-5C5A-4A78-BBE6-D2F5C6E109B1}" type="datetime3">
              <a:rPr lang="en-AU" sz="1867" b="1" smtClean="0">
                <a:solidFill>
                  <a:srgbClr val="E7E6E6"/>
                </a:solidFill>
                <a:latin typeface="Times New Roman" pitchFamily="18" charset="0"/>
                <a:cs typeface="Arial" charset="0"/>
              </a:rPr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t>27 June, 2024</a:t>
            </a:fld>
            <a:endParaRPr lang="en-AU" sz="1867" b="1" dirty="0">
              <a:solidFill>
                <a:srgbClr val="E7E6E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430364-BC31-4353-A174-685D7AC3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en-AU" b="1">
                <a:solidFill>
                  <a:prstClr val="black">
                    <a:tint val="75000"/>
                  </a:prstClr>
                </a:solidFill>
                <a:cs typeface="Arial" charset="0"/>
              </a:rPr>
              <a:t>© MIMOSA 2019</a:t>
            </a:r>
            <a:endParaRPr lang="en-AU" b="1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B9661C-5D4B-4688-B63F-1E92607B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fld id="{62709F3B-979D-4AC5-81C6-C239DD355AAA}" type="slidenum">
              <a:rPr lang="en-AU" sz="1867" b="1" smtClean="0">
                <a:solidFill>
                  <a:srgbClr val="E7E6E6"/>
                </a:solidFill>
                <a:latin typeface="Times New Roman" pitchFamily="18" charset="0"/>
                <a:cs typeface="Arial" charset="0"/>
              </a:rPr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sz="1867" b="1" dirty="0">
              <a:solidFill>
                <a:srgbClr val="E7E6E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4A82B72-B3B3-4C14-99F8-7C2C1A16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7323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0F99C66-A911-4959-9F81-472C82BFA385}"/>
              </a:ext>
            </a:extLst>
          </p:cNvPr>
          <p:cNvSpPr txBox="1"/>
          <p:nvPr userDrawn="1"/>
        </p:nvSpPr>
        <p:spPr>
          <a:xfrm>
            <a:off x="5080000" y="6578600"/>
            <a:ext cx="23368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© MIMOSA 2020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F51C2B-2708-4C8E-80CA-F38222425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4976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707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025CBC-37E1-494D-81B1-FBA21F0DB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fld id="{4FF867AE-58AB-41B6-AFDA-3354EE7A39BF}" type="datetime3">
              <a:rPr lang="en-AU" sz="1867" b="1" smtClean="0">
                <a:solidFill>
                  <a:srgbClr val="E7E6E6"/>
                </a:solidFill>
                <a:latin typeface="Times New Roman" pitchFamily="18" charset="0"/>
                <a:cs typeface="Arial" charset="0"/>
              </a:rPr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t>27 June, 2024</a:t>
            </a:fld>
            <a:endParaRPr lang="en-AU" sz="1867" b="1" dirty="0">
              <a:solidFill>
                <a:srgbClr val="E7E6E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FFDF32-6816-4CB9-A3E7-033ABA013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en-AU" b="1">
                <a:solidFill>
                  <a:prstClr val="black">
                    <a:tint val="75000"/>
                  </a:prstClr>
                </a:solidFill>
                <a:cs typeface="Arial" charset="0"/>
              </a:rPr>
              <a:t>© MIMOSA 2020</a:t>
            </a:r>
            <a:endParaRPr lang="en-AU" b="1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F9818-BA89-4A99-AE87-08E8CECAE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fld id="{62709F3B-979D-4AC5-81C6-C239DD355AAA}" type="slidenum">
              <a:rPr lang="en-AU" sz="1867" b="1" smtClean="0">
                <a:solidFill>
                  <a:srgbClr val="E7E6E6"/>
                </a:solidFill>
                <a:latin typeface="Times New Roman" pitchFamily="18" charset="0"/>
                <a:cs typeface="Arial" charset="0"/>
              </a:rPr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sz="1867" b="1" dirty="0">
              <a:solidFill>
                <a:srgbClr val="E7E6E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AE457C-1B3A-4150-BD6B-389E19DE975B}"/>
              </a:ext>
            </a:extLst>
          </p:cNvPr>
          <p:cNvSpPr txBox="1"/>
          <p:nvPr userDrawn="1"/>
        </p:nvSpPr>
        <p:spPr>
          <a:xfrm>
            <a:off x="10783613" y="6578601"/>
            <a:ext cx="14083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© MIMOSA 2020</a:t>
            </a:r>
          </a:p>
        </p:txBody>
      </p:sp>
    </p:spTree>
    <p:extLst>
      <p:ext uri="{BB962C8B-B14F-4D97-AF65-F5344CB8AC3E}">
        <p14:creationId xmlns:p14="http://schemas.microsoft.com/office/powerpoint/2010/main" val="608502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4B79-E35B-45F5-8445-23324E33F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lang="en-AU" sz="3200" b="1" kern="1200" dirty="0">
                <a:solidFill>
                  <a:srgbClr val="008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A7D76-4C4E-4E51-8EB0-BE5BC1B4B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3BE8C-495D-4A13-A50B-1DD45A89C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5470E-8921-45C1-B898-03FF814D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fld id="{D57E90BE-0F7B-44DD-82ED-55076A3E504B}" type="datetime3">
              <a:rPr lang="en-AU" sz="1867" b="1" smtClean="0">
                <a:solidFill>
                  <a:srgbClr val="E7E6E6"/>
                </a:solidFill>
                <a:latin typeface="Times New Roman" pitchFamily="18" charset="0"/>
                <a:cs typeface="Arial" charset="0"/>
              </a:rPr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t>27 June, 2024</a:t>
            </a:fld>
            <a:endParaRPr lang="en-AU" sz="1867" b="1" dirty="0">
              <a:solidFill>
                <a:srgbClr val="E7E6E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D1B8E-3A99-467C-A2DC-052AD71FF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en-AU" b="1">
                <a:solidFill>
                  <a:prstClr val="black">
                    <a:tint val="75000"/>
                  </a:prstClr>
                </a:solidFill>
                <a:cs typeface="Arial" charset="0"/>
              </a:rPr>
              <a:t>© MIMOSA 2019</a:t>
            </a:r>
            <a:endParaRPr lang="en-AU" b="1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1B792-C795-4097-8F50-6C46105C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fld id="{62709F3B-979D-4AC5-81C6-C239DD355AAA}" type="slidenum">
              <a:rPr lang="en-AU" sz="1867" b="1" smtClean="0">
                <a:solidFill>
                  <a:srgbClr val="E7E6E6"/>
                </a:solidFill>
                <a:latin typeface="Times New Roman" pitchFamily="18" charset="0"/>
                <a:cs typeface="Arial" charset="0"/>
              </a:rPr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sz="1867" b="1" dirty="0">
              <a:solidFill>
                <a:srgbClr val="E7E6E6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503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D70EC-7566-46D1-A6CC-5AA8CA383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AU" sz="3200" b="1" kern="1200" dirty="0">
                <a:solidFill>
                  <a:srgbClr val="008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5228A7-7069-4D9B-82B2-D9A128C42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4241B3-9D65-463B-891D-E2AAF72B8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BD899-1590-42E7-B218-41D47D49A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fld id="{7D5D14F2-F440-4119-998D-C4B8D7892A81}" type="datetime3">
              <a:rPr lang="en-AU" sz="1867" b="1" smtClean="0">
                <a:solidFill>
                  <a:srgbClr val="E7E6E6"/>
                </a:solidFill>
                <a:latin typeface="Times New Roman" pitchFamily="18" charset="0"/>
                <a:cs typeface="Arial" charset="0"/>
              </a:rPr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t>27 June, 2024</a:t>
            </a:fld>
            <a:endParaRPr lang="en-AU" sz="1867" b="1" dirty="0">
              <a:solidFill>
                <a:srgbClr val="E7E6E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E0314-3623-4D97-8237-973480D2B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en-AU" b="1">
                <a:solidFill>
                  <a:prstClr val="black">
                    <a:tint val="75000"/>
                  </a:prstClr>
                </a:solidFill>
                <a:cs typeface="Arial" charset="0"/>
              </a:rPr>
              <a:t>© MIMOSA 2019</a:t>
            </a:r>
            <a:endParaRPr lang="en-AU" b="1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FFDEB-6768-4E48-9448-CC8C17B3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fld id="{62709F3B-979D-4AC5-81C6-C239DD355AAA}" type="slidenum">
              <a:rPr lang="en-AU" sz="1867" b="1" smtClean="0">
                <a:solidFill>
                  <a:srgbClr val="E7E6E6"/>
                </a:solidFill>
                <a:latin typeface="Times New Roman" pitchFamily="18" charset="0"/>
                <a:cs typeface="Arial" charset="0"/>
              </a:rPr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sz="1867" b="1" dirty="0">
              <a:solidFill>
                <a:srgbClr val="E7E6E6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7611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D56E0-BCA4-48BE-B7A3-F41919C5F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75907"/>
            <a:ext cx="10515600" cy="490105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D8B77-F267-4E38-9E44-4D9739B8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fld id="{FC09C30F-D714-4369-B66B-B06748598ABD}" type="datetime3">
              <a:rPr lang="en-AU" sz="1867" b="1" smtClean="0">
                <a:solidFill>
                  <a:srgbClr val="E7E6E6"/>
                </a:solidFill>
                <a:latin typeface="Times New Roman" pitchFamily="18" charset="0"/>
                <a:cs typeface="Arial" charset="0"/>
              </a:rPr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t>27 June, 2024</a:t>
            </a:fld>
            <a:endParaRPr lang="en-AU" sz="1867" b="1" dirty="0">
              <a:solidFill>
                <a:srgbClr val="E7E6E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BB16F-A2C3-4C99-ACAD-6AA805BA8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en-AU" b="1">
                <a:solidFill>
                  <a:prstClr val="black">
                    <a:tint val="75000"/>
                  </a:prstClr>
                </a:solidFill>
                <a:cs typeface="Arial" charset="0"/>
              </a:rPr>
              <a:t>© MIMOSA 2019</a:t>
            </a:r>
            <a:endParaRPr lang="en-AU" b="1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65E18-1094-49CA-8C61-93161653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fld id="{62709F3B-979D-4AC5-81C6-C239DD355AAA}" type="slidenum">
              <a:rPr lang="en-AU" sz="1867" b="1" smtClean="0">
                <a:solidFill>
                  <a:srgbClr val="E7E6E6"/>
                </a:solidFill>
                <a:latin typeface="Times New Roman" pitchFamily="18" charset="0"/>
                <a:cs typeface="Arial" charset="0"/>
              </a:rPr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sz="1867" b="1" dirty="0">
              <a:solidFill>
                <a:srgbClr val="E7E6E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35BE54B-2503-4967-9F88-1C11A3E05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1577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96220-D826-4794-A236-6210CB81B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>
            <a:normAutofit/>
          </a:bodyPr>
          <a:lstStyle>
            <a:lvl1pPr algn="ctr">
              <a:defRPr lang="en-AU" sz="3200" b="1" kern="1200" dirty="0">
                <a:solidFill>
                  <a:srgbClr val="008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B7C90-1AA2-4242-A5F0-5399C0FAC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1B170-CAA4-4B36-B1B6-C281D35A5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fld id="{A0A64124-37C7-4F4D-A8D4-4ECCC2125B7B}" type="datetime3">
              <a:rPr lang="en-AU" sz="1867" b="1" smtClean="0">
                <a:solidFill>
                  <a:srgbClr val="E7E6E6"/>
                </a:solidFill>
                <a:latin typeface="Times New Roman" pitchFamily="18" charset="0"/>
                <a:cs typeface="Arial" charset="0"/>
              </a:rPr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t>27 June, 2024</a:t>
            </a:fld>
            <a:endParaRPr lang="en-AU" sz="1867" b="1" dirty="0">
              <a:solidFill>
                <a:srgbClr val="E7E6E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DC2E7-3047-4695-B927-C8DD6C60F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en-AU" b="1">
                <a:solidFill>
                  <a:prstClr val="black">
                    <a:tint val="75000"/>
                  </a:prstClr>
                </a:solidFill>
                <a:cs typeface="Arial" charset="0"/>
              </a:rPr>
              <a:t>© MIMOSA 2019</a:t>
            </a:r>
            <a:endParaRPr lang="en-AU" b="1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29B6D-513A-4830-9D9C-F0F9F88EC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fld id="{62709F3B-979D-4AC5-81C6-C239DD355AAA}" type="slidenum">
              <a:rPr lang="en-AU" sz="1867" b="1" smtClean="0">
                <a:solidFill>
                  <a:srgbClr val="E7E6E6"/>
                </a:solidFill>
                <a:latin typeface="Times New Roman" pitchFamily="18" charset="0"/>
                <a:cs typeface="Arial" charset="0"/>
              </a:rPr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sz="1867" b="1" dirty="0">
              <a:solidFill>
                <a:srgbClr val="E7E6E6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950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7B314-917B-4A4E-9402-E5EF05867D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463E0-8AA5-4169-85D3-79197EF16A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0" y="273629"/>
            <a:ext cx="10967040" cy="114204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idx="10"/>
          </p:nvPr>
        </p:nvSpPr>
        <p:spPr>
          <a:xfrm>
            <a:off x="5485441" y="6237298"/>
            <a:ext cx="2835840" cy="469489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idx="11"/>
          </p:nvPr>
        </p:nvSpPr>
        <p:spPr>
          <a:xfrm>
            <a:off x="783361" y="6237298"/>
            <a:ext cx="3861120" cy="469489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idx="12"/>
          </p:nvPr>
        </p:nvSpPr>
        <p:spPr>
          <a:xfrm>
            <a:off x="8741761" y="6247378"/>
            <a:ext cx="2835840" cy="469489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fld id="{3D60B92B-F0FC-4A2E-A4AE-58BFBF667C4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3259390-7AB4-45FE-A9F0-7CC6A335FA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387" y="5643834"/>
            <a:ext cx="2889509" cy="9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6464301"/>
            <a:ext cx="12192000" cy="393700"/>
          </a:xfrm>
          <a:prstGeom prst="rect">
            <a:avLst/>
          </a:prstGeom>
          <a:solidFill>
            <a:srgbClr val="0034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BEC5DD8-67B5-47E4-9E2E-B7432F70CD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387" y="5497068"/>
            <a:ext cx="2889509" cy="9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6464301"/>
            <a:ext cx="12192000" cy="393700"/>
          </a:xfrm>
          <a:prstGeom prst="rect">
            <a:avLst/>
          </a:prstGeom>
          <a:solidFill>
            <a:srgbClr val="0034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8640" y="275073"/>
            <a:ext cx="10974720" cy="1142039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0033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8640" y="1600009"/>
            <a:ext cx="10974720" cy="452639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05747F1-5ED0-41CF-B7C1-44E933192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387" y="5497068"/>
            <a:ext cx="2889509" cy="9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8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66752" y="1714502"/>
            <a:ext cx="10953749" cy="4143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DCEF4-66E4-47D3-82F6-332670402C6A}" type="datetime1">
              <a:rPr lang="en-US"/>
              <a:pPr>
                <a:defRPr/>
              </a:pPr>
              <a:t>6/27/24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15DA8-7CC0-49C1-8539-D09BAA1D8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0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3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" y="2589"/>
            <a:ext cx="12187395" cy="6855411"/>
          </a:xfrm>
          <a:prstGeom prst="rect">
            <a:avLst/>
          </a:prstGeom>
        </p:spPr>
      </p:pic>
      <p:sp>
        <p:nvSpPr>
          <p:cNvPr id="8200" name="Rectangle 8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920000" y="3384552"/>
            <a:ext cx="7721600" cy="3873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920000" y="3868737"/>
            <a:ext cx="8026400" cy="385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52A8087D-98E5-4382-A974-3EF458CCCE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509" y="5802881"/>
            <a:ext cx="2889509" cy="9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3366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6464301"/>
            <a:ext cx="12192000" cy="393700"/>
          </a:xfrm>
          <a:prstGeom prst="rect">
            <a:avLst/>
          </a:prstGeom>
          <a:solidFill>
            <a:srgbClr val="0034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5" descr="UniLndscplogo-blu_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02" y="5791543"/>
            <a:ext cx="2046567" cy="540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8640" y="275071"/>
            <a:ext cx="10974720" cy="1142039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0033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8640" y="1600009"/>
            <a:ext cx="10974720" cy="452639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536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5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6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1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8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6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15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24" r:id="rId25"/>
  </p:sldLayoutIdLs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03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-1"/>
            <a:ext cx="8128000" cy="1265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1A6CB-A4E3-0848-8F9A-BF90BB27A0ED}" type="slidenum">
              <a:r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98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hf hdr="0" dt="0"/>
  <p:txStyles>
    <p:titleStyle>
      <a:lvl1pPr algn="l" defTabSz="609585" rtl="0" eaLnBrk="1" latinLnBrk="0" hangingPunct="1">
        <a:spcBef>
          <a:spcPct val="0"/>
        </a:spcBef>
        <a:buNone/>
        <a:defRPr sz="3733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47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26069"/>
            <a:ext cx="10515600" cy="516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711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267" b="1" i="0" kern="1200">
          <a:solidFill>
            <a:schemeClr val="tx1"/>
          </a:solidFill>
          <a:latin typeface="Altis UniSA" panose="020B0603030000000003" pitchFamily="34" charset="77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ltis UniSA" panose="020B0603030000000003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1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6D358-0A5A-4106-BE9F-65F46DF96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83" y="365125"/>
            <a:ext cx="11620237" cy="72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42106-10C4-4C0C-85A4-54D04914B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5277"/>
            <a:ext cx="10515600" cy="4911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FCEB5-4944-4C63-B672-99D59A437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en-AU" b="1">
                <a:solidFill>
                  <a:prstClr val="black">
                    <a:tint val="75000"/>
                  </a:prstClr>
                </a:solidFill>
                <a:cs typeface="Arial" charset="0"/>
              </a:rPr>
              <a:t>© MIMOSA 2020</a:t>
            </a:r>
            <a:endParaRPr lang="en-AU" b="1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pic>
        <p:nvPicPr>
          <p:cNvPr id="7" name="Picture 17" descr="MIMOSA_TMonWhite">
            <a:extLst>
              <a:ext uri="{FF2B5EF4-FFF2-40B4-BE49-F238E27FC236}">
                <a16:creationId xmlns:a16="http://schemas.microsoft.com/office/drawing/2014/main" id="{C3214897-D08D-40CF-8D6F-BF422AAB38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6492877"/>
            <a:ext cx="995363" cy="36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336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/>
  <p:txStyles>
    <p:titleStyle>
      <a:lvl1pPr algn="ctr" defTabSz="914354" rtl="0" eaLnBrk="1" latinLnBrk="0" hangingPunct="1">
        <a:lnSpc>
          <a:spcPct val="90000"/>
        </a:lnSpc>
        <a:spcBef>
          <a:spcPct val="0"/>
        </a:spcBef>
        <a:buNone/>
        <a:defRPr lang="en-AU" sz="3200" b="1" kern="1200" dirty="0">
          <a:solidFill>
            <a:srgbClr val="008000"/>
          </a:solidFill>
          <a:latin typeface="+mn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rgbClr val="4600F5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4600F5"/>
        </a:buClr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4600F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4600F5"/>
        </a:buClr>
        <a:buFont typeface="Calibri" panose="020F050202020403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4600F5"/>
        </a:buClr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2"/>
            <a:ext cx="12192000" cy="684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08640" y="275073"/>
            <a:ext cx="1097472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640" y="1600009"/>
            <a:ext cx="10974720" cy="452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641" y="6356830"/>
            <a:ext cx="2845440" cy="364359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7516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fld id="{6BB47936-1A97-4734-A9C5-98AE8D729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7516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t>6/27/24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400" y="6356830"/>
            <a:ext cx="3859200" cy="364359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7516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921" y="6356830"/>
            <a:ext cx="2845440" cy="364359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7516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fld id="{5E383A12-A8E1-4179-84DA-7720433F9D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7516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5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ctr" defTabSz="912951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95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95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95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95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14716" algn="ctr" defTabSz="91295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29431" algn="ctr" defTabSz="91295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244148" algn="ctr" defTabSz="91295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658863" algn="ctr" defTabSz="91295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17" indent="-342717" algn="l" defTabSz="91295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92" indent="-285117" algn="l" defTabSz="91295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9" indent="-227517" algn="l" defTabSz="91295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24" indent="-227517" algn="l" defTabSz="91295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9" indent="-227517" algn="l" defTabSz="91295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77" indent="-228572" algn="l" defTabSz="91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18" indent="-228572" algn="l" defTabSz="91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0" indent="-228572" algn="l" defTabSz="91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0" indent="-228572" algn="l" defTabSz="91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5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88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2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13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49.tif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tiff"/><Relationship Id="rId11" Type="http://schemas.openxmlformats.org/officeDocument/2006/relationships/image" Target="../media/image53.png"/><Relationship Id="rId5" Type="http://schemas.openxmlformats.org/officeDocument/2006/relationships/image" Target="../media/image26.tiff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jpe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32.png"/><Relationship Id="rId4" Type="http://schemas.openxmlformats.org/officeDocument/2006/relationships/image" Target="../media/image64.png"/><Relationship Id="rId9" Type="http://schemas.openxmlformats.org/officeDocument/2006/relationships/image" Target="../media/image6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BD14F65-74B0-4BE7-B736-16ED3FBF96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02A54FD-BB3D-4A42-9777-DF842DCB7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63" y="4496035"/>
            <a:ext cx="10515600" cy="1440556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Industrial AI Research Centre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889B0C-B5B0-4C42-AF65-D09A74FDD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813" y="5216314"/>
            <a:ext cx="10241607" cy="91016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ltis UniSA Book" panose="020B050303000000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innovation for industry through AI</a:t>
            </a:r>
          </a:p>
        </p:txBody>
      </p:sp>
      <p:pic>
        <p:nvPicPr>
          <p:cNvPr id="9" name="Content Placeholder 21">
            <a:extLst>
              <a:ext uri="{FF2B5EF4-FFF2-40B4-BE49-F238E27FC236}">
                <a16:creationId xmlns:a16="http://schemas.microsoft.com/office/drawing/2014/main" id="{67E64E8A-D540-3941-BB9F-530F6D7785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8795" y="0"/>
            <a:ext cx="22532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D62E05-450A-BB7B-9706-B21413CFD3B7}"/>
              </a:ext>
            </a:extLst>
          </p:cNvPr>
          <p:cNvSpPr txBox="1"/>
          <p:nvPr/>
        </p:nvSpPr>
        <p:spPr>
          <a:xfrm>
            <a:off x="552813" y="5567260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https://</a:t>
            </a:r>
            <a:r>
              <a:rPr lang="en-AU" dirty="0" err="1">
                <a:solidFill>
                  <a:schemeClr val="bg1"/>
                </a:solidFill>
              </a:rPr>
              <a:t>www.unisa.edu.au</a:t>
            </a:r>
            <a:r>
              <a:rPr lang="en-AU" dirty="0">
                <a:solidFill>
                  <a:schemeClr val="bg1"/>
                </a:solidFill>
              </a:rPr>
              <a:t>/research/industrial-ai/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BC72AA-B3E9-0076-2DB7-B3DFB03238B4}"/>
              </a:ext>
            </a:extLst>
          </p:cNvPr>
          <p:cNvSpPr txBox="1"/>
          <p:nvPr/>
        </p:nvSpPr>
        <p:spPr>
          <a:xfrm>
            <a:off x="552813" y="6164615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A/Prof Wolfgang Mayer, </a:t>
            </a:r>
            <a:r>
              <a:rPr lang="en-AU" dirty="0" err="1">
                <a:solidFill>
                  <a:schemeClr val="bg1"/>
                </a:solidFill>
              </a:rPr>
              <a:t>Wolfgang.Mayer@unisa.</a:t>
            </a:r>
            <a:r>
              <a:rPr lang="en-AU" err="1">
                <a:solidFill>
                  <a:schemeClr val="bg1"/>
                </a:solidFill>
              </a:rPr>
              <a:t>edu</a:t>
            </a:r>
            <a:r>
              <a:rPr lang="en-AU">
                <a:solidFill>
                  <a:schemeClr val="bg1"/>
                </a:solidFill>
              </a:rPr>
              <a:t>.au</a:t>
            </a:r>
            <a:r>
              <a:rPr lang="en-AU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110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A65749-4A07-DC1B-C1B5-D12E3ECE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Centre 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37C20-4FFB-B850-0FA6-5656F98E47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693" y="3970987"/>
            <a:ext cx="4339919" cy="978731"/>
          </a:xfrm>
        </p:spPr>
        <p:txBody>
          <a:bodyPr>
            <a:normAutofit/>
          </a:bodyPr>
          <a:lstStyle/>
          <a:p>
            <a:r>
              <a:rPr lang="en-AU" sz="2000" dirty="0" err="1"/>
              <a:t>unisa.edu.au</a:t>
            </a:r>
            <a:r>
              <a:rPr lang="en-AU" sz="2000" dirty="0"/>
              <a:t>/research/industrial-ai/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3D4017E-8A33-6361-FCB2-2B5A93FA52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77393" y="209006"/>
            <a:ext cx="6914607" cy="66489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cs typeface="Calibri" panose="020F0502020204030204" pitchFamily="34" charset="0"/>
              </a:rPr>
              <a:t>110+ members 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2200" dirty="0">
                <a:latin typeface="Altis UniSA" panose="020B0603030000000003"/>
                <a:cs typeface="Calibri" panose="020F0502020204030204" pitchFamily="34" charset="0"/>
              </a:rPr>
              <a:t>35+ Academics &amp; project staff </a:t>
            </a:r>
          </a:p>
          <a:p>
            <a:pPr marL="685796" lvl="4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2200" dirty="0">
                <a:latin typeface="Altis UniSA" panose="020B0603030000000003"/>
                <a:cs typeface="Calibri" panose="020F0502020204030204" pitchFamily="34" charset="0"/>
              </a:rPr>
              <a:t>Computer Science</a:t>
            </a:r>
          </a:p>
          <a:p>
            <a:pPr marL="685796" lvl="4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2200" dirty="0">
                <a:latin typeface="Altis UniSA" panose="020B0603030000000003"/>
                <a:cs typeface="Calibri" panose="020F0502020204030204" pitchFamily="34" charset="0"/>
              </a:rPr>
              <a:t>Mathematics/Statistics</a:t>
            </a:r>
          </a:p>
          <a:p>
            <a:pPr marL="685796" lvl="4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2200" dirty="0">
                <a:latin typeface="Altis UniSA" panose="020B0603030000000003"/>
                <a:cs typeface="Calibri" panose="020F0502020204030204" pitchFamily="34" charset="0"/>
              </a:rPr>
              <a:t>Engineering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2200" dirty="0">
                <a:latin typeface="Altis UniSA" panose="020B0603030000000003"/>
                <a:cs typeface="Calibri" panose="020F0502020204030204" pitchFamily="34" charset="0"/>
              </a:rPr>
              <a:t>64 PhD Students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2200" dirty="0">
                <a:latin typeface="Altis UniSA" panose="020B0603030000000003"/>
                <a:cs typeface="Calibri" panose="020F0502020204030204" pitchFamily="34" charset="0"/>
              </a:rPr>
              <a:t>Various levels of security clearance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cs typeface="Calibri" panose="020F0502020204030204" pitchFamily="34" charset="0"/>
              </a:rPr>
              <a:t>$3.9 Million Research Income (in 2022)</a:t>
            </a:r>
          </a:p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0BCB0-AAB9-80F3-1A72-1E9A68C0F1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426" y="3028471"/>
            <a:ext cx="1480376" cy="94093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B0238AE-20F5-77E1-4952-4247867AE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808" y="3147443"/>
            <a:ext cx="1660377" cy="73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4A2B40-C2DC-44BE-D2B2-5E414941C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9964" y="4322585"/>
            <a:ext cx="2236397" cy="51609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EB814B0-2FFC-1C13-3A02-E39A3A6AB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841" y="4235507"/>
            <a:ext cx="903545" cy="654100"/>
          </a:xfrm>
          <a:prstGeom prst="rect">
            <a:avLst/>
          </a:prstGeom>
        </p:spPr>
      </p:pic>
      <p:pic>
        <p:nvPicPr>
          <p:cNvPr id="11" name="Picture 10" descr="SmartSat CRC – SASIC">
            <a:extLst>
              <a:ext uri="{FF2B5EF4-FFF2-40B4-BE49-F238E27FC236}">
                <a16:creationId xmlns:a16="http://schemas.microsoft.com/office/drawing/2014/main" id="{158F052A-9EC2-4864-1989-A5056F38C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30" y="4889607"/>
            <a:ext cx="2728854" cy="12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119B34D-1A64-CBC2-9286-C8153077223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12004"/>
            <a:ext cx="2403024" cy="878143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861E707B-2BAE-565E-99E6-B00983330A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808" y="4162475"/>
            <a:ext cx="1586335" cy="94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142C5C7-1B0D-AD54-C461-E7F738E00B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4" y="3189031"/>
            <a:ext cx="1342519" cy="690851"/>
          </a:xfrm>
          <a:prstGeom prst="rect">
            <a:avLst/>
          </a:prstGeom>
        </p:spPr>
      </p:pic>
      <p:pic>
        <p:nvPicPr>
          <p:cNvPr id="16" name="Picture 15" descr="A qr code with a white link in the center&#10;&#10;Description automatically generated">
            <a:extLst>
              <a:ext uri="{FF2B5EF4-FFF2-40B4-BE49-F238E27FC236}">
                <a16:creationId xmlns:a16="http://schemas.microsoft.com/office/drawing/2014/main" id="{19E0DA8C-06CA-4561-9A36-F28327D615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69" y="2590603"/>
            <a:ext cx="1249332" cy="1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2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A65749-4A07-DC1B-C1B5-D12E3ECE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Sensor Placement and Data Fusion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37C20-4FFB-B850-0FA6-5656F98E47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047" y="2788410"/>
            <a:ext cx="4339919" cy="3793142"/>
          </a:xfrm>
        </p:spPr>
        <p:txBody>
          <a:bodyPr>
            <a:normAutofit lnSpcReduction="10000"/>
          </a:bodyPr>
          <a:lstStyle/>
          <a:p>
            <a:r>
              <a:rPr lang="en-AU" dirty="0"/>
              <a:t>Remote Sensing, </a:t>
            </a:r>
            <a:r>
              <a:rPr lang="en-AU" dirty="0" err="1"/>
              <a:t>UxV</a:t>
            </a:r>
            <a:endParaRPr lang="en-AU" dirty="0"/>
          </a:p>
          <a:p>
            <a:r>
              <a:rPr lang="en-AU" dirty="0"/>
              <a:t>Signal Processing</a:t>
            </a:r>
          </a:p>
          <a:p>
            <a:r>
              <a:rPr lang="en-AU" dirty="0"/>
              <a:t>Optimal Sensor Placement</a:t>
            </a:r>
          </a:p>
          <a:p>
            <a:r>
              <a:rPr lang="en-AU" dirty="0"/>
              <a:t>Target Localisation</a:t>
            </a:r>
          </a:p>
          <a:p>
            <a:r>
              <a:rPr lang="en-AU" dirty="0"/>
              <a:t>Dynamic Path Planning &amp; Target Selection for ISAR Imaging</a:t>
            </a:r>
          </a:p>
          <a:p>
            <a:r>
              <a:rPr lang="en-AU" dirty="0"/>
              <a:t>Multi-Modal Data Fusion</a:t>
            </a:r>
          </a:p>
          <a:p>
            <a:r>
              <a:rPr lang="en-AU" dirty="0"/>
              <a:t>Goal-Directed Information Acquisition, Fusion, and Monitoring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1512C4-7689-9B1C-6A5D-5A3936380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443" y="820573"/>
            <a:ext cx="2954899" cy="1967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3EA672-C7D7-EF3F-492F-3F41AB5D9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195" y="1004391"/>
            <a:ext cx="2857500" cy="1600200"/>
          </a:xfrm>
          <a:prstGeom prst="rect">
            <a:avLst/>
          </a:prstGeom>
        </p:spPr>
      </p:pic>
      <p:pic>
        <p:nvPicPr>
          <p:cNvPr id="14" name="Picture 4" descr="Integrated Navigation Systems | Raytheon Anschütz">
            <a:extLst>
              <a:ext uri="{FF2B5EF4-FFF2-40B4-BE49-F238E27FC236}">
                <a16:creationId xmlns:a16="http://schemas.microsoft.com/office/drawing/2014/main" id="{863E68C1-158F-DAB2-CC86-22EFBAB73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128" y="5202602"/>
            <a:ext cx="2005825" cy="53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Lockheed Martin Australia | Lockheed Martin">
            <a:extLst>
              <a:ext uri="{FF2B5EF4-FFF2-40B4-BE49-F238E27FC236}">
                <a16:creationId xmlns:a16="http://schemas.microsoft.com/office/drawing/2014/main" id="{E6A663BA-7ADB-7E59-73E3-7EFE7B6A7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36" y="6009654"/>
            <a:ext cx="3475504" cy="83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Solinnov – Defence SA">
            <a:extLst>
              <a:ext uri="{FF2B5EF4-FFF2-40B4-BE49-F238E27FC236}">
                <a16:creationId xmlns:a16="http://schemas.microsoft.com/office/drawing/2014/main" id="{D312D097-074C-A323-A7A8-E67E4C8E1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61" y="5137915"/>
            <a:ext cx="1029967" cy="94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DARC Electronics: Automotive Electronics, Accessories &amp; Equipment">
            <a:extLst>
              <a:ext uri="{FF2B5EF4-FFF2-40B4-BE49-F238E27FC236}">
                <a16:creationId xmlns:a16="http://schemas.microsoft.com/office/drawing/2014/main" id="{F3EA6234-A7AB-9D50-866D-892F909C6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714" y="5202602"/>
            <a:ext cx="1869839" cy="51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Minelab Logo - colour - Norths Devils">
            <a:extLst>
              <a:ext uri="{FF2B5EF4-FFF2-40B4-BE49-F238E27FC236}">
                <a16:creationId xmlns:a16="http://schemas.microsoft.com/office/drawing/2014/main" id="{C4E2C7BF-2628-D8E8-A2EA-6BD9DCA94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673" y="5430054"/>
            <a:ext cx="991120" cy="49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Silentium Defence | LinkedIn">
            <a:extLst>
              <a:ext uri="{FF2B5EF4-FFF2-40B4-BE49-F238E27FC236}">
                <a16:creationId xmlns:a16="http://schemas.microsoft.com/office/drawing/2014/main" id="{29811753-28AF-094A-581C-4FC842283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35" y="5962948"/>
            <a:ext cx="846039" cy="84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214405-4AF2-41FC-0F63-F57F454DFD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5813" y="5925614"/>
            <a:ext cx="961439" cy="8833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82F129-E84F-4329-BDD6-E411143E90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4142" y="3112316"/>
            <a:ext cx="3988981" cy="173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8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A65749-4A07-DC1B-C1B5-D12E3ECE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Dispersion Modelling</a:t>
            </a:r>
            <a:br>
              <a:rPr lang="en-AU" dirty="0"/>
            </a:br>
            <a:br>
              <a:rPr lang="en-AU" dirty="0"/>
            </a:br>
            <a:r>
              <a:rPr lang="en-AU" dirty="0"/>
              <a:t>Pattern Recognition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37C20-4FFB-B850-0FA6-5656F98E47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047" y="3862732"/>
            <a:ext cx="4339919" cy="2655026"/>
          </a:xfrm>
        </p:spPr>
        <p:txBody>
          <a:bodyPr>
            <a:normAutofit/>
          </a:bodyPr>
          <a:lstStyle/>
          <a:p>
            <a:endParaRPr lang="en-AU" dirty="0"/>
          </a:p>
          <a:p>
            <a:r>
              <a:rPr lang="en-AU" dirty="0"/>
              <a:t>Modelling of lead (re-)deposition</a:t>
            </a:r>
          </a:p>
          <a:p>
            <a:r>
              <a:rPr lang="en-AU" dirty="0"/>
              <a:t>Environmental influences</a:t>
            </a:r>
          </a:p>
          <a:p>
            <a:r>
              <a:rPr lang="en-AU" dirty="0"/>
              <a:t>Limited sensing ability</a:t>
            </a:r>
          </a:p>
          <a:p>
            <a:endParaRPr lang="en-AU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3D4017E-8A33-6361-FCB2-2B5A93FA52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79446" y="281609"/>
            <a:ext cx="7112553" cy="6858000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FDDFD0-0989-A9F1-E810-5E1BF782F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3" r="4245"/>
          <a:stretch/>
        </p:blipFill>
        <p:spPr>
          <a:xfrm>
            <a:off x="5097116" y="1605318"/>
            <a:ext cx="7094883" cy="348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6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A65749-4A07-DC1B-C1B5-D12E3ECE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Causal Discovery, Inference, Explanation</a:t>
            </a:r>
            <a:br>
              <a:rPr lang="en-AU" dirty="0"/>
            </a:br>
            <a:br>
              <a:rPr lang="en-AU" dirty="0"/>
            </a:br>
            <a:r>
              <a:rPr lang="en-AU" dirty="0"/>
              <a:t>Anomaly Detection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37C20-4FFB-B850-0FA6-5656F98E47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047" y="3862732"/>
            <a:ext cx="4339919" cy="2799312"/>
          </a:xfrm>
        </p:spPr>
        <p:txBody>
          <a:bodyPr>
            <a:normAutofit/>
          </a:bodyPr>
          <a:lstStyle/>
          <a:p>
            <a:r>
              <a:rPr lang="en-AU" dirty="0"/>
              <a:t>Causal learning from observational data &amp; time series</a:t>
            </a:r>
          </a:p>
          <a:p>
            <a:r>
              <a:rPr lang="en-AU" dirty="0"/>
              <a:t>Causal effect estimation</a:t>
            </a:r>
          </a:p>
          <a:p>
            <a:r>
              <a:rPr lang="en-AU" dirty="0"/>
              <a:t>Causally Robust ML</a:t>
            </a:r>
          </a:p>
          <a:p>
            <a:r>
              <a:rPr lang="en-AU" dirty="0"/>
              <a:t>Bias Correction</a:t>
            </a:r>
          </a:p>
          <a:p>
            <a:r>
              <a:rPr lang="en-AU" dirty="0"/>
              <a:t>Anomaly Detection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3D4017E-8A33-6361-FCB2-2B5A93FA52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3121AB-F8EA-DBD4-924E-F64DEB8D5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785" y="5697560"/>
            <a:ext cx="1191679" cy="404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9B1DC2-D08E-8C51-8325-1FA100B250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208" y="6067660"/>
            <a:ext cx="1332712" cy="269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9A1D44-2772-1CB7-8CF6-1BD58DE7ED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870" y="5270678"/>
            <a:ext cx="989956" cy="629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5FADE5-6FBD-BF09-98BF-10FA2D6448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302" y="6012535"/>
            <a:ext cx="677846" cy="660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B01360-3834-E9CA-6395-ED5F067ED8B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86" y="5355067"/>
            <a:ext cx="770441" cy="5996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FD0750-C66F-F73A-FBA3-6F6BC2F40D7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902" y="6169775"/>
            <a:ext cx="1012891" cy="492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993618-9DDA-A537-AE14-477FBAEF2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122" y="6388727"/>
            <a:ext cx="817301" cy="358807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7276598-5E50-AAB3-1FD1-6B5FC07347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59" y="5374478"/>
            <a:ext cx="1096405" cy="306792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low confidence">
            <a:extLst>
              <a:ext uri="{FF2B5EF4-FFF2-40B4-BE49-F238E27FC236}">
                <a16:creationId xmlns:a16="http://schemas.microsoft.com/office/drawing/2014/main" id="{3B4BCE5E-5F8D-52DF-CF6E-46D9B9B0C1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134" y="5440356"/>
            <a:ext cx="1285716" cy="40467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801A680-762A-9CEC-A752-52888CCD83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00" y="5427170"/>
            <a:ext cx="681301" cy="49321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0C65A72-18B9-D981-89AE-62C631AC63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7372" y="5519267"/>
            <a:ext cx="1347059" cy="3487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E5013D-82A4-BE44-F148-01FD5BD162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907" y="6239626"/>
            <a:ext cx="830892" cy="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D07FD26-39B3-4D55-E888-AECB437BE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3" t="8526" r="14533" b="6928"/>
          <a:stretch/>
        </p:blipFill>
        <p:spPr bwMode="auto">
          <a:xfrm>
            <a:off x="6573246" y="2366608"/>
            <a:ext cx="3949924" cy="257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usal Discovery. Learning causation from data using… | by Shaw Talebi |  Towards Data Science">
            <a:extLst>
              <a:ext uri="{FF2B5EF4-FFF2-40B4-BE49-F238E27FC236}">
                <a16:creationId xmlns:a16="http://schemas.microsoft.com/office/drawing/2014/main" id="{D7BDF347-2126-9AFD-C2D9-0C12EDE7A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629" y="250421"/>
            <a:ext cx="4375302" cy="192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42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A65749-4A07-DC1B-C1B5-D12E3ECE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Machine Learning: distributed, continual, cross-domain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37C20-4FFB-B850-0FA6-5656F98E47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047" y="3862732"/>
            <a:ext cx="4339919" cy="2633761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Altis UniSA" panose="020B060303000000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Onboard ML, analysis, planning</a:t>
            </a:r>
          </a:p>
          <a:p>
            <a:r>
              <a:rPr lang="en-AU" dirty="0"/>
              <a:t>Goal-oriented autonomy</a:t>
            </a:r>
          </a:p>
          <a:p>
            <a:r>
              <a:rPr lang="en-AU" sz="2400" dirty="0">
                <a:latin typeface="Altis UniSA" panose="020B060303000000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Systems-of-systems autonomy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3D4017E-8A33-6361-FCB2-2B5A93FA52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C753CF-6082-FD4E-27D0-0925EFDC9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415" y="125265"/>
            <a:ext cx="6314710" cy="3739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E10B56D-8007-57AC-1447-D1118FF5077F}"/>
              </a:ext>
            </a:extLst>
          </p:cNvPr>
          <p:cNvGrpSpPr/>
          <p:nvPr/>
        </p:nvGrpSpPr>
        <p:grpSpPr>
          <a:xfrm>
            <a:off x="8622581" y="3936401"/>
            <a:ext cx="3026036" cy="1366685"/>
            <a:chOff x="9264830" y="3124940"/>
            <a:chExt cx="2740006" cy="1230401"/>
          </a:xfrm>
        </p:grpSpPr>
        <p:pic>
          <p:nvPicPr>
            <p:cNvPr id="7" name="Picture 2" descr="Image of Earth and Satellite system">
              <a:extLst>
                <a:ext uri="{FF2B5EF4-FFF2-40B4-BE49-F238E27FC236}">
                  <a16:creationId xmlns:a16="http://schemas.microsoft.com/office/drawing/2014/main" id="{B2AF219D-F8FE-6E4C-BE11-0844A0245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78"/>
            <a:stretch/>
          </p:blipFill>
          <p:spPr bwMode="auto">
            <a:xfrm>
              <a:off x="9264830" y="3124940"/>
              <a:ext cx="2740006" cy="12304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AA88CE-1911-5D12-C42B-21B1A4C9B677}"/>
                </a:ext>
              </a:extLst>
            </p:cNvPr>
            <p:cNvSpPr txBox="1"/>
            <p:nvPr/>
          </p:nvSpPr>
          <p:spPr>
            <a:xfrm>
              <a:off x="9324341" y="3141358"/>
              <a:ext cx="2626829" cy="252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defRPr sz="1200" b="0">
                  <a:solidFill>
                    <a:schemeClr val="bg1"/>
                  </a:solidFill>
                </a:defRPr>
              </a:lvl1pPr>
            </a:lstStyle>
            <a:p>
              <a:r>
                <a:rPr lang="en-AU" dirty="0"/>
                <a:t>Small spacecraft &amp; constellation resilience 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CF0B54-C8A0-217B-0F0C-37BF18C4D1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2" b="9781"/>
          <a:stretch/>
        </p:blipFill>
        <p:spPr>
          <a:xfrm>
            <a:off x="8622582" y="5374590"/>
            <a:ext cx="3026036" cy="1274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D9B070D-EBBD-93C6-BB91-FF14D8187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5"/>
          <a:stretch/>
        </p:blipFill>
        <p:spPr bwMode="auto">
          <a:xfrm>
            <a:off x="5460595" y="3939629"/>
            <a:ext cx="3053090" cy="1347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DE23CD22-EFD1-71A2-82D2-AC695854D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t="6057" r="4429" b="21114"/>
          <a:stretch/>
        </p:blipFill>
        <p:spPr bwMode="auto">
          <a:xfrm>
            <a:off x="5457375" y="5360552"/>
            <a:ext cx="3059548" cy="1302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85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pyramid&#10;&#10;Description automatically generated">
            <a:extLst>
              <a:ext uri="{FF2B5EF4-FFF2-40B4-BE49-F238E27FC236}">
                <a16:creationId xmlns:a16="http://schemas.microsoft.com/office/drawing/2014/main" id="{0CD826AF-1058-E3F2-1ECE-B4DA53AA7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19" y="3182231"/>
            <a:ext cx="3818252" cy="214334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4A65749-4A07-DC1B-C1B5-D12E3ECE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Information Architecture and Interoperability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37C20-4FFB-B850-0FA6-5656F98E47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047" y="3862732"/>
            <a:ext cx="4339919" cy="2612496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Altis UniSA" panose="020B0603030000000003"/>
              </a:rPr>
              <a:t>Interoperable information and analytics ecosystems</a:t>
            </a:r>
          </a:p>
          <a:p>
            <a:r>
              <a:rPr lang="en-AU" sz="2400" dirty="0">
                <a:latin typeface="Altis UniSA" panose="020B0603030000000003"/>
              </a:rPr>
              <a:t>Data integration architectures</a:t>
            </a:r>
          </a:p>
          <a:p>
            <a:r>
              <a:rPr lang="en-AU" sz="2400" dirty="0">
                <a:latin typeface="Altis UniSA" panose="020B0603030000000003"/>
              </a:rPr>
              <a:t>Architectures for evolving systems</a:t>
            </a:r>
          </a:p>
          <a:p>
            <a:r>
              <a:rPr lang="en-AU" dirty="0">
                <a:latin typeface="Altis UniSA" panose="020B0603030000000003"/>
              </a:rPr>
              <a:t>Data standards &amp; ontologies</a:t>
            </a:r>
            <a:endParaRPr lang="en-AU" sz="2400" dirty="0">
              <a:latin typeface="Altis UniSA" panose="020B0603030000000003"/>
            </a:endParaRPr>
          </a:p>
          <a:p>
            <a:endParaRPr lang="en-AU" sz="2400" dirty="0">
              <a:latin typeface="Altis UniSA" panose="020B0603030000000003"/>
            </a:endParaRPr>
          </a:p>
          <a:p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D01AF6-056D-699B-1712-B051EF5A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23885" b="10569"/>
          <a:stretch/>
        </p:blipFill>
        <p:spPr>
          <a:xfrm>
            <a:off x="8961711" y="3247107"/>
            <a:ext cx="2993930" cy="2013596"/>
          </a:xfrm>
          <a:prstGeom prst="rect">
            <a:avLst/>
          </a:prstGeom>
        </p:spPr>
      </p:pic>
      <p:pic>
        <p:nvPicPr>
          <p:cNvPr id="3" name="Picture 1048" descr="F:\acrc\lab_slides\kse_logos\mimosa_logo.png">
            <a:extLst>
              <a:ext uri="{FF2B5EF4-FFF2-40B4-BE49-F238E27FC236}">
                <a16:creationId xmlns:a16="http://schemas.microsoft.com/office/drawing/2014/main" id="{62C27C12-7646-06AA-ACA7-9A65AA090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12" y="6345932"/>
            <a:ext cx="783834" cy="33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C697536-527F-E69C-F56E-194ED7436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456" y="6443160"/>
            <a:ext cx="733507" cy="184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7B4C00-982F-592C-CE4D-FE819769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0064" y="6362459"/>
            <a:ext cx="870774" cy="26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assetinstitute.com/wp-content/themes/asset-institute/images/logo.png">
            <a:extLst>
              <a:ext uri="{FF2B5EF4-FFF2-40B4-BE49-F238E27FC236}">
                <a16:creationId xmlns:a16="http://schemas.microsoft.com/office/drawing/2014/main" id="{D636205C-1E7A-90B0-C622-8D15F454E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45" y="5891007"/>
            <a:ext cx="848978" cy="22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7D535BB-866A-FAE4-CBA8-343BB41EA6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6183" y="5827696"/>
            <a:ext cx="761866" cy="3373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307A2C6-01B0-2767-AFD0-E8D9DF7ED9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744" y="6112336"/>
            <a:ext cx="687047" cy="6794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218099-0646-8BCA-B55C-54DF8AB763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819" y="5858289"/>
            <a:ext cx="830892" cy="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AC6579-71AE-2CC8-9FA1-20DB94223E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8111" y="506173"/>
            <a:ext cx="5803704" cy="214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8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35433B2-6A5D-D0F7-B241-A6366117A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485" y="2438334"/>
            <a:ext cx="6721773" cy="2250044"/>
          </a:xfrm>
          <a:prstGeom prst="rect">
            <a:avLst/>
          </a:prstGeom>
        </p:spPr>
      </p:pic>
      <p:pic>
        <p:nvPicPr>
          <p:cNvPr id="2" name="Picture 1" descr="A qr code with a white link in the center&#10;&#10;Description automatically generated">
            <a:extLst>
              <a:ext uri="{FF2B5EF4-FFF2-40B4-BE49-F238E27FC236}">
                <a16:creationId xmlns:a16="http://schemas.microsoft.com/office/drawing/2014/main" id="{30895B56-9C48-7B63-6FA3-84057C1F5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57" y="5176150"/>
            <a:ext cx="1249332" cy="1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IMOSA calibr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C Update 2019.potx" id="{38713ACA-FD32-4690-B4E0-58D39B92FD87}" vid="{F39C0F63-B5CF-4C56-BD04-5BBD0A35564E}"/>
    </a:ext>
  </a:extLst>
</a:theme>
</file>

<file path=ppt/theme/theme5.xml><?xml version="1.0" encoding="utf-8"?>
<a:theme xmlns:a="http://schemas.openxmlformats.org/drawingml/2006/main" name="Fiate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4.xml.rels>&#65279;<?xml version="1.0" encoding="utf-8"?><Relationships xmlns="http://schemas.openxmlformats.org/package/2006/relationships"><Relationship Type="http://schemas.openxmlformats.org/officeDocument/2006/relationships/customXmlProps" Target="/customXML/itemProps4.xml" Id="Rd3c4172d526e4b2384ade4b889302c76" /></Relationships>
</file>

<file path=customXML/item4.xml><?xml version="1.0" encoding="utf-8"?>
<metadata xmlns="http://www.objective.com/ecm/document/metadata/3D2A87C8A9941445E0533AF0780A13BC" version="1.0.0">
  <systemFields>
    <field name="Objective-Id">
      <value order="0">A6374164</value>
    </field>
    <field name="Objective-Title">
      <value order="0">Uni SA IAI Centre Presentation DIP Activator 20240628</value>
    </field>
    <field name="Objective-Description">
      <value order="0"/>
    </field>
    <field name="Objective-CreationStamp">
      <value order="0">2024-06-27T15:03:00Z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2024-07-09T00:39:07Z</value>
    </field>
    <field name="Objective-Owner">
      <value order="0">Kirk, Merril</value>
    </field>
    <field name="Objective-Path">
      <value order="0">Global Folder:01 Defence SA:Defence Innovation Partnership:Grants &amp; Industry Levies:Activator 2023/24:DEFENCE INNOVATION PARTNERSHIP - Grants &amp; Industry Levies - Activator 2023/24 - Round 3 - C4:20240628 - A3 Workshop Presentations</value>
    </field>
    <field name="Objective-Parent">
      <value order="0">20240628 - A3 Workshop Presentations</value>
    </field>
    <field name="Objective-State">
      <value order="0">Being Drafted</value>
    </field>
    <field name="Objective-VersionId">
      <value order="0">vA10464305</value>
    </field>
    <field name="Objective-Version">
      <value order="0">0.1</value>
    </field>
    <field name="Objective-VersionNumber">
      <value order="0">1</value>
    </field>
    <field name="Objective-VersionComment">
      <value order="0">First version</value>
    </field>
    <field name="Objective-FileNumber">
      <value order="0">DSA F2023/000083</value>
    </field>
    <field name="Objective-Classification">
      <value order="0"/>
    </field>
    <field name="Objective-Caveats">
      <value order="0"/>
    </field>
  </systemFields>
  <catalogues>
    <catalogue name="Electronic Document Type Catalogue" type="type" ori="id:cA6">
      <field name="Objective-Agency">
        <value order="0">Defence SA</value>
      </field>
      <field name="Objective-Business Division">
        <value order="0">Defence SA DSA</value>
      </field>
      <field name="Objective-Workgroup">
        <value order="0">DSA Defence Innovation Partnership</value>
      </field>
      <field name="Objective-Section">
        <value order="0"/>
      </field>
      <field name="Objective-Document Type">
        <value order="0">Presentation</value>
      </field>
      <field name="Objective-Security Classification">
        <value order="0">02 Official</value>
      </field>
      <field name="Objective-Access Use Conditions">
        <value order="0"/>
      </field>
      <field name="Objective-Connect Creator">
        <value order="0"/>
      </field>
      <field name="Objective-Customer Person">
        <value order="0"/>
      </field>
      <field name="Objective-Customer Organisation">
        <value order="0"/>
      </field>
      <field name="Objective-Transaction Reference">
        <value order="0"/>
      </field>
      <field name="Objective-Place Name">
        <value order="0"/>
      </field>
      <field name="Objective-Description or Summary">
        <value order="0"/>
      </field>
      <field name="Objective-Date Document Created">
        <value order="0"/>
      </field>
      <field name="Objective-Document Created By">
        <value order="0"/>
      </field>
      <field name="Objective-Date Source Document Scanned">
        <value order="0"/>
      </field>
      <field name="Objective-Source Document Disposal Status">
        <value order="0"/>
      </field>
      <field name="Objective-Date Temporary Value Source Document Destroyed">
        <value order="0"/>
      </field>
      <field name="Objective-Date Received">
        <value order="0"/>
      </field>
      <field name="Objective-Action Delegator">
        <value order="0"/>
      </field>
      <field name="Objective-Action Officer">
        <value order="0"/>
      </field>
      <field name="Objective-Action Required">
        <value order="0"/>
      </field>
      <field name="Objective-Date Action Due By">
        <value order="0"/>
      </field>
      <field name="Objective-Date Action Assigned">
        <value order="0"/>
      </field>
      <field name="Objective-Action Approved by">
        <value order="0"/>
      </field>
      <field name="Objective-Date Action Approved">
        <value order="0"/>
      </field>
      <field name="Objective-Date Interim Reply Sent">
        <value order="0"/>
      </field>
      <field name="Objective-Date Final Reply Sent">
        <value order="0"/>
      </field>
      <field name="Objective-Date_Completed_On">
        <value order="0"/>
      </field>
      <field name="Objective-Intranet_Publishing_Requestor">
        <value order="0"/>
      </field>
      <field name="Objective-Intranet_Publishing_Requestor_Email">
        <value order="0"/>
      </field>
      <field name="Objective-Intranet Publisher">
        <value order="0">CORP ICT Intranet Publishing General Document Workflow Group</value>
      </field>
      <field name="Objective-Intranet_Publisher_Contact">
        <value order="0"/>
      </field>
      <field name="Objective-Intranet_Publisher_Email">
        <value order="0"/>
      </field>
      <field name="Objective-Intranet_Display_Name">
        <value order="0"/>
      </field>
      <field name="Objective-Free Text Subjects">
        <value order="0"/>
      </field>
      <field name="Objective-Intranet_Publishing_Requirement">
        <value order="0"/>
      </field>
      <field name="Objective-Intranet_Publishing_Instructions">
        <value order="0"/>
      </field>
      <field name="Objective-Document Published Version URL Link">
        <value order="0">https://objectivesag.pirsa.sa.gov.au/id:A6374164/document/versions/published</value>
      </field>
      <field name="Objective-Intranet URL Keyword">
        <value order="0">%globals_asset_metadata_PublishedURL%</value>
      </field>
      <field name="Objective-Intranet Short Name">
        <value order="0">A6374164</value>
      </field>
      <field name="Objective-Intranet_Publishing_Metadata_Schema">
        <value order="0">73217</value>
      </field>
      <field name="Objective-Intranet_Publishing_CSV_File_Operation">
        <value order="0">E</value>
      </field>
      <field name="Objective-Intranet_Asset_ID">
        <value order="0"/>
      </field>
      <field name="Objective-Date_Intranet_Link_Published">
        <value order="0"/>
      </field>
      <field name="Objective-Date_Intranet_Link_Next_Review_Due">
        <value order="0"/>
      </field>
      <field name="Objective-Date_Intranet_Link_Removed">
        <value order="0"/>
      </field>
      <field name="Objective-Internet Publishing Requestor">
        <value order="0"/>
      </field>
      <field name="Objective-Internet Publishing Requestor Email">
        <value order="0"/>
      </field>
      <field name="Objective-Internet Publisher Group">
        <value order="0">CORP ICT Internet Website Publishing Workflow Group</value>
      </field>
      <field name="Objective-Internet Publisher Contact">
        <value order="0">Intranet, Web Publisher</value>
      </field>
      <field name="Objective-Internet Publisher Email">
        <value order="0">PIRSA.Webpublish@sa.gov.au</value>
      </field>
      <field name="Objective-Internet Friendly Name">
        <value order="0"/>
      </field>
      <field name="Objective-Internet Document Type">
        <value order="0"/>
      </field>
      <field name="Objective-Internet Publishing Requirement">
        <value order="0"/>
      </field>
      <field name="Objective-Internet Publishing Instructions or Page URI">
        <value order="0"/>
      </field>
      <field name="Objective-Date Document Released">
        <value order="0"/>
      </field>
      <field name="Objective-Abstract">
        <value order="0"/>
      </field>
      <field name="Objective-External Link">
        <value order="0"/>
      </field>
      <field name="Objective-Publish Metadata Only">
        <value order="0">No</value>
      </field>
      <field name="Objective-Generate PDF Rendition">
        <value order="0">No</value>
      </field>
      <field name="Objective-Rendition Object ID">
        <value order="0"/>
      </field>
      <field name="Objective-Rendition Document Extension">
        <value order="0"/>
      </field>
      <field name="Objective-Accessibility Reviewed">
        <value order="0"/>
      </field>
      <field name="Objective-Accessibility Review Notes">
        <value order="0"/>
      </field>
      <field name="Objective-Collection or Program Title">
        <value order="0"/>
      </field>
      <field name="Objective-Sub Collection or Item ID">
        <value order="0"/>
      </field>
      <field name="Objective-Date Internet Document &amp; CSV File Published on Website">
        <value order="0"/>
      </field>
      <field name="Objective-Date Internet Document &amp; CSV File Next Review Due">
        <value order="0"/>
      </field>
      <field name="Objective-Date Internet Document &amp; CSV File Removed from Website">
        <value order="0"/>
      </field>
      <field name="Objective-Internet Publishing CSV File Operation">
        <value order="0">A</value>
      </field>
      <field name="Objective-Covers Period From">
        <value order="0"/>
      </field>
      <field name="Objective-Covers Period To">
        <value order="0"/>
      </field>
      <field name="Objective-Access Rights">
        <value order="0">Closed</value>
      </field>
      <field name="Objective-Vital_Record_Indicator">
        <value order="0">No</value>
      </field>
      <field name="Objective-Access Security Review Due Date">
        <value order="0"/>
      </field>
      <field name="Objective-Vital Records Review Due Date">
        <value order="0"/>
      </field>
      <field name="Objective-Internal Reference">
        <value order="0"/>
      </field>
      <field name="Objective-Media_Storage_Format">
        <value order="0">Text</value>
      </field>
      <field name="Objective-Jurisdiction">
        <value order="0">SA</value>
      </field>
      <field name="Objective-Language">
        <value order="0">English (en)</value>
      </field>
      <field name="Objective-Intellectual_Property_Rights">
        <value order="0">SA Government</value>
      </field>
      <field name="Objective-Date Emailed to DPC">
        <value order="0"/>
      </field>
      <field name="Objective-Date Emailed to DTF">
        <value order="0"/>
      </field>
      <field name="Objective-Date Emailed to Ministers Office">
        <value order="0"/>
      </field>
      <field name="Objective-Disposal Reasons">
        <value order="0"/>
      </field>
      <field name="Objective-Date to be Exported">
        <value order="0"/>
      </field>
      <field name="Objective-Used By System Admin Only">
        <value order="0"/>
      </field>
      <field name="Objective-Old Agency">
        <value order="0"/>
      </field>
      <field name="Objective-Old Business Division">
        <value order="0"/>
      </field>
      <field name="Objective-Old Workgroup">
        <value order="0"/>
      </field>
      <field name="Objective-Old Section">
        <value order="0"/>
      </field>
    </catalogue>
  </catalogues>
</metadata>
</file>

<file path=customXML/itemProps4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3D2A87C8A9941445E0533AF0780A13BC"/>
  </ds:schemaRefs>
</ds:datastoreItem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8958FAEA288740B22F602C4ACEF56C" ma:contentTypeVersion="14" ma:contentTypeDescription="Create a new document." ma:contentTypeScope="" ma:versionID="5524273dffa5c4dcad3fc3543db7bfc9">
  <xsd:schema xmlns:xsd="http://www.w3.org/2001/XMLSchema" xmlns:xs="http://www.w3.org/2001/XMLSchema" xmlns:p="http://schemas.microsoft.com/office/2006/metadata/properties" xmlns:ns2="4c1f829c-f481-4778-9c02-5a8debf7b201" xmlns:ns3="190e96a2-cd73-4d72-aaa1-537e0085a6a3" targetNamespace="http://schemas.microsoft.com/office/2006/metadata/properties" ma:root="true" ma:fieldsID="d5430b65f58ceaede16948737c074bc8" ns2:_="" ns3:_="">
    <xsd:import namespace="4c1f829c-f481-4778-9c02-5a8debf7b201"/>
    <xsd:import namespace="190e96a2-cd73-4d72-aaa1-537e0085a6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1f829c-f481-4778-9c02-5a8debf7b2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0e96a2-cd73-4d72-aaa1-537e0085a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081B4D0-6A74-4613-A2B0-CD25E4C4D5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1f829c-f481-4778-9c02-5a8debf7b201"/>
    <ds:schemaRef ds:uri="190e96a2-cd73-4d72-aaa1-537e0085a6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293DEA-52C8-4E57-BD4F-D5D93D17F3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440FB3-E834-4B47-B248-2D93C8B3F1E3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d82e0a99-38ba-4855-adc7-21056274ce3e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4828</TotalTime>
  <Words>221</Words>
  <Application>Microsoft Macintosh PowerPoint</Application>
  <PresentationFormat>Widescreen</PresentationFormat>
  <Paragraphs>47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Altis UniSA</vt:lpstr>
      <vt:lpstr>Altis UniSA Book</vt:lpstr>
      <vt:lpstr>Arial</vt:lpstr>
      <vt:lpstr>Calibri</vt:lpstr>
      <vt:lpstr>Times New Roman</vt:lpstr>
      <vt:lpstr>Wingdings</vt:lpstr>
      <vt:lpstr>3_Office Theme</vt:lpstr>
      <vt:lpstr>Office Theme</vt:lpstr>
      <vt:lpstr>2_Office Theme</vt:lpstr>
      <vt:lpstr>MIMOSA calibri</vt:lpstr>
      <vt:lpstr>Fiatech</vt:lpstr>
      <vt:lpstr>Industrial AI Research Centre</vt:lpstr>
      <vt:lpstr>Centre Overview</vt:lpstr>
      <vt:lpstr>Sensor Placement and Data Fusion</vt:lpstr>
      <vt:lpstr>Dispersion Modelling  Pattern Recognition</vt:lpstr>
      <vt:lpstr>Causal Discovery, Inference, Explanation  Anomaly Detection</vt:lpstr>
      <vt:lpstr>Machine Learning: distributed, continual, cross-domain</vt:lpstr>
      <vt:lpstr>Information Architecture and Interoperability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Industrial AI Research Centre</dc:title>
  <dc:creator>Dave Saunders</dc:creator>
  <cp:lastModifiedBy>Wolfgang Mayer</cp:lastModifiedBy>
  <cp:revision>77</cp:revision>
  <cp:lastPrinted>2023-07-03T02:20:44Z</cp:lastPrinted>
  <dcterms:created xsi:type="dcterms:W3CDTF">2022-04-13T02:13:46Z</dcterms:created>
  <dcterms:modified xsi:type="dcterms:W3CDTF">2024-06-27T00:36:55Z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0x0101002EA78B167E84264486D29698A7BF4E9C</vt:lpwstr>
  </property>
  <property fmtid="{D5CDD505-2E9C-101B-9397-08002B2CF9AE}" pid="3" name="Objective-Id">
    <vt:lpwstr>A6374164</vt:lpwstr>
  </property>
  <property fmtid="{D5CDD505-2E9C-101B-9397-08002B2CF9AE}" pid="4" name="Objective-Title">
    <vt:lpwstr>Uni SA IAI Centre Presentation DIP Activator 20240628</vt:lpwstr>
  </property>
  <property fmtid="{D5CDD505-2E9C-101B-9397-08002B2CF9AE}" pid="5" name="Objective-Description">
    <vt:lpwstr/>
  </property>
  <property fmtid="{D5CDD505-2E9C-101B-9397-08002B2CF9AE}" pid="6" name="Objective-CreationStamp">
    <vt:filetime>2024-06-27T15:03:00Z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2024-07-09T00:39:07Z</vt:filetime>
  </property>
  <property fmtid="{D5CDD505-2E9C-101B-9397-08002B2CF9AE}" pid="11" name="Objective-Owner">
    <vt:lpwstr>Kirk, Merril</vt:lpwstr>
  </property>
  <property fmtid="{D5CDD505-2E9C-101B-9397-08002B2CF9AE}" pid="12" name="Objective-Path">
    <vt:lpwstr>Global Folder:01 Defence SA:Defence Innovation Partnership:Grants &amp; Industry Levies:Activator 2023/24:DEFENCE INNOVATION PARTNERSHIP - Grants &amp; Industry Levies - Activator 2023/24 - Round 3 - C4:20240628 - A3 Workshop Presentations</vt:lpwstr>
  </property>
  <property fmtid="{D5CDD505-2E9C-101B-9397-08002B2CF9AE}" pid="13" name="Objective-Parent">
    <vt:lpwstr>20240628 - A3 Workshop Presentations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vA10464305</vt:lpwstr>
  </property>
  <property fmtid="{D5CDD505-2E9C-101B-9397-08002B2CF9AE}" pid="16" name="Objective-Version">
    <vt:lpwstr>0.1</vt:lpwstr>
  </property>
  <property fmtid="{D5CDD505-2E9C-101B-9397-08002B2CF9AE}" pid="17" name="Objective-VersionNumber">
    <vt:r8>1</vt:r8>
  </property>
  <property fmtid="{D5CDD505-2E9C-101B-9397-08002B2CF9AE}" pid="18" name="Objective-VersionComment">
    <vt:lpwstr>First version</vt:lpwstr>
  </property>
  <property fmtid="{D5CDD505-2E9C-101B-9397-08002B2CF9AE}" pid="19" name="Objective-FileNumber">
    <vt:lpwstr>DSA F2023/000083</vt:lpwstr>
  </property>
  <property fmtid="{D5CDD505-2E9C-101B-9397-08002B2CF9AE}" pid="20" name="Objective-Classification">
    <vt:lpwstr/>
  </property>
  <property fmtid="{D5CDD505-2E9C-101B-9397-08002B2CF9AE}" pid="21" name="Objective-Caveats">
    <vt:lpwstr/>
  </property>
  <property fmtid="{D5CDD505-2E9C-101B-9397-08002B2CF9AE}" pid="22" name="Objective-Agency">
    <vt:lpwstr>Defence SA</vt:lpwstr>
  </property>
  <property fmtid="{D5CDD505-2E9C-101B-9397-08002B2CF9AE}" pid="23" name="Objective-Business Division">
    <vt:lpwstr>Defence SA DSA</vt:lpwstr>
  </property>
  <property fmtid="{D5CDD505-2E9C-101B-9397-08002B2CF9AE}" pid="24" name="Objective-Workgroup">
    <vt:lpwstr>DSA Defence Innovation Partnership</vt:lpwstr>
  </property>
  <property fmtid="{D5CDD505-2E9C-101B-9397-08002B2CF9AE}" pid="25" name="Objective-Section">
    <vt:lpwstr/>
  </property>
  <property fmtid="{D5CDD505-2E9C-101B-9397-08002B2CF9AE}" pid="26" name="Objective-Document Type">
    <vt:lpwstr>Presentation</vt:lpwstr>
  </property>
  <property fmtid="{D5CDD505-2E9C-101B-9397-08002B2CF9AE}" pid="27" name="Objective-Security Classification">
    <vt:lpwstr>02 Official</vt:lpwstr>
  </property>
  <property fmtid="{D5CDD505-2E9C-101B-9397-08002B2CF9AE}" pid="28" name="Objective-Access Use Conditions">
    <vt:lpwstr/>
  </property>
  <property fmtid="{D5CDD505-2E9C-101B-9397-08002B2CF9AE}" pid="29" name="Objective-Connect Creator">
    <vt:lpwstr/>
  </property>
  <property fmtid="{D5CDD505-2E9C-101B-9397-08002B2CF9AE}" pid="30" name="Objective-Customer Person">
    <vt:lpwstr/>
  </property>
  <property fmtid="{D5CDD505-2E9C-101B-9397-08002B2CF9AE}" pid="31" name="Objective-Customer Organisation">
    <vt:lpwstr/>
  </property>
  <property fmtid="{D5CDD505-2E9C-101B-9397-08002B2CF9AE}" pid="32" name="Objective-Transaction Reference">
    <vt:lpwstr/>
  </property>
  <property fmtid="{D5CDD505-2E9C-101B-9397-08002B2CF9AE}" pid="33" name="Objective-Place Name">
    <vt:lpwstr/>
  </property>
  <property fmtid="{D5CDD505-2E9C-101B-9397-08002B2CF9AE}" pid="34" name="Objective-Description or Summary">
    <vt:lpwstr/>
  </property>
  <property fmtid="{D5CDD505-2E9C-101B-9397-08002B2CF9AE}" pid="35" name="Objective-Date Document Created">
    <vt:lpwstr/>
  </property>
  <property fmtid="{D5CDD505-2E9C-101B-9397-08002B2CF9AE}" pid="36" name="Objective-Document Created By">
    <vt:lpwstr/>
  </property>
  <property fmtid="{D5CDD505-2E9C-101B-9397-08002B2CF9AE}" pid="37" name="Objective-Date Source Document Scanned">
    <vt:lpwstr/>
  </property>
  <property fmtid="{D5CDD505-2E9C-101B-9397-08002B2CF9AE}" pid="38" name="Objective-Source Document Disposal Status">
    <vt:lpwstr/>
  </property>
  <property fmtid="{D5CDD505-2E9C-101B-9397-08002B2CF9AE}" pid="39" name="Objective-Date Temporary Value Source Document Destroyed">
    <vt:lpwstr/>
  </property>
  <property fmtid="{D5CDD505-2E9C-101B-9397-08002B2CF9AE}" pid="40" name="Objective-Date Received">
    <vt:lpwstr/>
  </property>
  <property fmtid="{D5CDD505-2E9C-101B-9397-08002B2CF9AE}" pid="41" name="Objective-Action Delegator">
    <vt:lpwstr/>
  </property>
  <property fmtid="{D5CDD505-2E9C-101B-9397-08002B2CF9AE}" pid="42" name="Objective-Action Officer">
    <vt:lpwstr/>
  </property>
  <property fmtid="{D5CDD505-2E9C-101B-9397-08002B2CF9AE}" pid="43" name="Objective-Action Required">
    <vt:lpwstr/>
  </property>
  <property fmtid="{D5CDD505-2E9C-101B-9397-08002B2CF9AE}" pid="44" name="Objective-Date Action Due By">
    <vt:lpwstr/>
  </property>
  <property fmtid="{D5CDD505-2E9C-101B-9397-08002B2CF9AE}" pid="45" name="Objective-Date Action Assigned">
    <vt:lpwstr/>
  </property>
  <property fmtid="{D5CDD505-2E9C-101B-9397-08002B2CF9AE}" pid="46" name="Objective-Action Approved by">
    <vt:lpwstr/>
  </property>
  <property fmtid="{D5CDD505-2E9C-101B-9397-08002B2CF9AE}" pid="47" name="Objective-Date Action Approved">
    <vt:lpwstr/>
  </property>
  <property fmtid="{D5CDD505-2E9C-101B-9397-08002B2CF9AE}" pid="48" name="Objective-Date Interim Reply Sent">
    <vt:lpwstr/>
  </property>
  <property fmtid="{D5CDD505-2E9C-101B-9397-08002B2CF9AE}" pid="49" name="Objective-Date Final Reply Sent">
    <vt:lpwstr/>
  </property>
  <property fmtid="{D5CDD505-2E9C-101B-9397-08002B2CF9AE}" pid="50" name="Objective-Date_Completed_On">
    <vt:lpwstr/>
  </property>
  <property fmtid="{D5CDD505-2E9C-101B-9397-08002B2CF9AE}" pid="51" name="Objective-Intranet_Publishing_Requestor">
    <vt:lpwstr/>
  </property>
  <property fmtid="{D5CDD505-2E9C-101B-9397-08002B2CF9AE}" pid="52" name="Objective-Intranet_Publishing_Requestor_Email">
    <vt:lpwstr/>
  </property>
  <property fmtid="{D5CDD505-2E9C-101B-9397-08002B2CF9AE}" pid="53" name="Objective-Intranet Publisher">
    <vt:lpwstr>CORP ICT Intranet Publishing General Document Workflow Group</vt:lpwstr>
  </property>
  <property fmtid="{D5CDD505-2E9C-101B-9397-08002B2CF9AE}" pid="54" name="Objective-Intranet_Publisher_Contact">
    <vt:lpwstr/>
  </property>
  <property fmtid="{D5CDD505-2E9C-101B-9397-08002B2CF9AE}" pid="55" name="Objective-Intranet_Publisher_Email">
    <vt:lpwstr/>
  </property>
  <property fmtid="{D5CDD505-2E9C-101B-9397-08002B2CF9AE}" pid="56" name="Objective-Intranet_Display_Name">
    <vt:lpwstr/>
  </property>
  <property fmtid="{D5CDD505-2E9C-101B-9397-08002B2CF9AE}" pid="57" name="Objective-Free Text Subjects">
    <vt:lpwstr/>
  </property>
  <property fmtid="{D5CDD505-2E9C-101B-9397-08002B2CF9AE}" pid="58" name="Objective-Intranet_Publishing_Requirement">
    <vt:lpwstr/>
  </property>
  <property fmtid="{D5CDD505-2E9C-101B-9397-08002B2CF9AE}" pid="59" name="Objective-Intranet_Publishing_Instructions">
    <vt:lpwstr/>
  </property>
  <property fmtid="{D5CDD505-2E9C-101B-9397-08002B2CF9AE}" pid="60" name="Objective-Document Published Version URL Link">
    <vt:lpwstr>https://objectivesag.pirsa.sa.gov.au/id:A6374164/document/versions/published</vt:lpwstr>
  </property>
  <property fmtid="{D5CDD505-2E9C-101B-9397-08002B2CF9AE}" pid="61" name="Objective-Intranet URL Keyword">
    <vt:lpwstr>%globals_asset_metadata_PublishedURL%</vt:lpwstr>
  </property>
  <property fmtid="{D5CDD505-2E9C-101B-9397-08002B2CF9AE}" pid="62" name="Objective-Intranet Short Name">
    <vt:lpwstr>A6374164</vt:lpwstr>
  </property>
  <property fmtid="{D5CDD505-2E9C-101B-9397-08002B2CF9AE}" pid="63" name="Objective-Intranet_Publishing_Metadata_Schema">
    <vt:lpwstr>73217</vt:lpwstr>
  </property>
  <property fmtid="{D5CDD505-2E9C-101B-9397-08002B2CF9AE}" pid="64" name="Objective-Intranet_Publishing_CSV_File_Operation">
    <vt:lpwstr>E</vt:lpwstr>
  </property>
  <property fmtid="{D5CDD505-2E9C-101B-9397-08002B2CF9AE}" pid="65" name="Objective-Intranet_Asset_ID">
    <vt:lpwstr/>
  </property>
  <property fmtid="{D5CDD505-2E9C-101B-9397-08002B2CF9AE}" pid="66" name="Objective-Date_Intranet_Link_Published">
    <vt:lpwstr/>
  </property>
  <property fmtid="{D5CDD505-2E9C-101B-9397-08002B2CF9AE}" pid="67" name="Objective-Date_Intranet_Link_Next_Review_Due">
    <vt:lpwstr/>
  </property>
  <property fmtid="{D5CDD505-2E9C-101B-9397-08002B2CF9AE}" pid="68" name="Objective-Date_Intranet_Link_Removed">
    <vt:lpwstr/>
  </property>
  <property fmtid="{D5CDD505-2E9C-101B-9397-08002B2CF9AE}" pid="69" name="Objective-Internet Publishing Requestor">
    <vt:lpwstr/>
  </property>
  <property fmtid="{D5CDD505-2E9C-101B-9397-08002B2CF9AE}" pid="70" name="Objective-Internet Publishing Requestor Email">
    <vt:lpwstr/>
  </property>
  <property fmtid="{D5CDD505-2E9C-101B-9397-08002B2CF9AE}" pid="71" name="Objective-Internet Publisher Group">
    <vt:lpwstr>CORP ICT Internet Website Publishing Workflow Group</vt:lpwstr>
  </property>
  <property fmtid="{D5CDD505-2E9C-101B-9397-08002B2CF9AE}" pid="72" name="Objective-Internet Publisher Contact">
    <vt:lpwstr>Intranet, Web Publisher</vt:lpwstr>
  </property>
  <property fmtid="{D5CDD505-2E9C-101B-9397-08002B2CF9AE}" pid="73" name="Objective-Internet Publisher Email">
    <vt:lpwstr>PIRSA.Webpublish@sa.gov.au</vt:lpwstr>
  </property>
  <property fmtid="{D5CDD505-2E9C-101B-9397-08002B2CF9AE}" pid="74" name="Objective-Internet Friendly Name">
    <vt:lpwstr/>
  </property>
  <property fmtid="{D5CDD505-2E9C-101B-9397-08002B2CF9AE}" pid="75" name="Objective-Internet Document Type">
    <vt:lpwstr/>
  </property>
  <property fmtid="{D5CDD505-2E9C-101B-9397-08002B2CF9AE}" pid="76" name="Objective-Internet Publishing Requirement">
    <vt:lpwstr/>
  </property>
  <property fmtid="{D5CDD505-2E9C-101B-9397-08002B2CF9AE}" pid="77" name="Objective-Internet Publishing Instructions or Page URI">
    <vt:lpwstr/>
  </property>
  <property fmtid="{D5CDD505-2E9C-101B-9397-08002B2CF9AE}" pid="78" name="Objective-Date Document Released">
    <vt:lpwstr/>
  </property>
  <property fmtid="{D5CDD505-2E9C-101B-9397-08002B2CF9AE}" pid="79" name="Objective-Abstract">
    <vt:lpwstr/>
  </property>
  <property fmtid="{D5CDD505-2E9C-101B-9397-08002B2CF9AE}" pid="80" name="Objective-External Link">
    <vt:lpwstr/>
  </property>
  <property fmtid="{D5CDD505-2E9C-101B-9397-08002B2CF9AE}" pid="81" name="Objective-Publish Metadata Only">
    <vt:lpwstr>No</vt:lpwstr>
  </property>
  <property fmtid="{D5CDD505-2E9C-101B-9397-08002B2CF9AE}" pid="82" name="Objective-Generate PDF Rendition">
    <vt:lpwstr>No</vt:lpwstr>
  </property>
  <property fmtid="{D5CDD505-2E9C-101B-9397-08002B2CF9AE}" pid="83" name="Objective-Rendition Object ID">
    <vt:lpwstr/>
  </property>
  <property fmtid="{D5CDD505-2E9C-101B-9397-08002B2CF9AE}" pid="84" name="Objective-Rendition Document Extension">
    <vt:lpwstr/>
  </property>
  <property fmtid="{D5CDD505-2E9C-101B-9397-08002B2CF9AE}" pid="85" name="Objective-Accessibility Reviewed">
    <vt:lpwstr/>
  </property>
  <property fmtid="{D5CDD505-2E9C-101B-9397-08002B2CF9AE}" pid="86" name="Objective-Accessibility Review Notes">
    <vt:lpwstr/>
  </property>
  <property fmtid="{D5CDD505-2E9C-101B-9397-08002B2CF9AE}" pid="87" name="Objective-Collection or Program Title">
    <vt:lpwstr/>
  </property>
  <property fmtid="{D5CDD505-2E9C-101B-9397-08002B2CF9AE}" pid="88" name="Objective-Sub Collection or Item ID">
    <vt:lpwstr/>
  </property>
  <property fmtid="{D5CDD505-2E9C-101B-9397-08002B2CF9AE}" pid="89" name="Objective-Date Internet Document &amp; CSV File Published on Website">
    <vt:lpwstr/>
  </property>
  <property fmtid="{D5CDD505-2E9C-101B-9397-08002B2CF9AE}" pid="90" name="Objective-Date Internet Document &amp; CSV File Next Review Due">
    <vt:lpwstr/>
  </property>
  <property fmtid="{D5CDD505-2E9C-101B-9397-08002B2CF9AE}" pid="91" name="Objective-Date Internet Document &amp; CSV File Removed from Website">
    <vt:lpwstr/>
  </property>
  <property fmtid="{D5CDD505-2E9C-101B-9397-08002B2CF9AE}" pid="92" name="Objective-Internet Publishing CSV File Operation">
    <vt:lpwstr>A</vt:lpwstr>
  </property>
  <property fmtid="{D5CDD505-2E9C-101B-9397-08002B2CF9AE}" pid="93" name="Objective-Covers Period From">
    <vt:lpwstr/>
  </property>
  <property fmtid="{D5CDD505-2E9C-101B-9397-08002B2CF9AE}" pid="94" name="Objective-Covers Period To">
    <vt:lpwstr/>
  </property>
  <property fmtid="{D5CDD505-2E9C-101B-9397-08002B2CF9AE}" pid="95" name="Objective-Access Rights">
    <vt:lpwstr>Closed</vt:lpwstr>
  </property>
  <property fmtid="{D5CDD505-2E9C-101B-9397-08002B2CF9AE}" pid="96" name="Objective-Vital_Record_Indicator">
    <vt:lpwstr>No</vt:lpwstr>
  </property>
  <property fmtid="{D5CDD505-2E9C-101B-9397-08002B2CF9AE}" pid="97" name="Objective-Access Security Review Due Date">
    <vt:lpwstr/>
  </property>
  <property fmtid="{D5CDD505-2E9C-101B-9397-08002B2CF9AE}" pid="98" name="Objective-Vital Records Review Due Date">
    <vt:lpwstr/>
  </property>
  <property fmtid="{D5CDD505-2E9C-101B-9397-08002B2CF9AE}" pid="99" name="Objective-Internal Reference">
    <vt:lpwstr/>
  </property>
  <property fmtid="{D5CDD505-2E9C-101B-9397-08002B2CF9AE}" pid="100" name="Objective-Media_Storage_Format">
    <vt:lpwstr>Text</vt:lpwstr>
  </property>
  <property fmtid="{D5CDD505-2E9C-101B-9397-08002B2CF9AE}" pid="101" name="Objective-Jurisdiction">
    <vt:lpwstr>SA</vt:lpwstr>
  </property>
  <property fmtid="{D5CDD505-2E9C-101B-9397-08002B2CF9AE}" pid="102" name="Objective-Language">
    <vt:lpwstr>English (en)</vt:lpwstr>
  </property>
  <property fmtid="{D5CDD505-2E9C-101B-9397-08002B2CF9AE}" pid="103" name="Objective-Intellectual_Property_Rights">
    <vt:lpwstr>SA Government</vt:lpwstr>
  </property>
  <property fmtid="{D5CDD505-2E9C-101B-9397-08002B2CF9AE}" pid="104" name="Objective-Date Emailed to DPC">
    <vt:lpwstr/>
  </property>
  <property fmtid="{D5CDD505-2E9C-101B-9397-08002B2CF9AE}" pid="105" name="Objective-Date Emailed to DTF">
    <vt:lpwstr/>
  </property>
  <property fmtid="{D5CDD505-2E9C-101B-9397-08002B2CF9AE}" pid="106" name="Objective-Date Emailed to Ministers Office">
    <vt:lpwstr/>
  </property>
  <property fmtid="{D5CDD505-2E9C-101B-9397-08002B2CF9AE}" pid="107" name="Objective-Disposal Reasons">
    <vt:lpwstr/>
  </property>
  <property fmtid="{D5CDD505-2E9C-101B-9397-08002B2CF9AE}" pid="108" name="Objective-Date to be Exported">
    <vt:lpwstr/>
  </property>
  <property fmtid="{D5CDD505-2E9C-101B-9397-08002B2CF9AE}" pid="109" name="Objective-Used By System Admin Only">
    <vt:lpwstr/>
  </property>
  <property fmtid="{D5CDD505-2E9C-101B-9397-08002B2CF9AE}" pid="110" name="Objective-Old Agency">
    <vt:lpwstr/>
  </property>
  <property fmtid="{D5CDD505-2E9C-101B-9397-08002B2CF9AE}" pid="111" name="Objective-Old Business Division">
    <vt:lpwstr/>
  </property>
  <property fmtid="{D5CDD505-2E9C-101B-9397-08002B2CF9AE}" pid="112" name="Objective-Old Workgroup">
    <vt:lpwstr/>
  </property>
  <property fmtid="{D5CDD505-2E9C-101B-9397-08002B2CF9AE}" pid="113" name="Objective-Old Section">
    <vt:lpwstr/>
  </property>
</Properties>
</file>